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151" r:id="rId4"/>
  </p:sldMasterIdLst>
  <p:notesMasterIdLst>
    <p:notesMasterId r:id="rId47"/>
  </p:notesMasterIdLst>
  <p:handoutMasterIdLst>
    <p:handoutMasterId r:id="rId48"/>
  </p:handoutMasterIdLst>
  <p:sldIdLst>
    <p:sldId id="671" r:id="rId5"/>
    <p:sldId id="524" r:id="rId6"/>
    <p:sldId id="708" r:id="rId7"/>
    <p:sldId id="709" r:id="rId8"/>
    <p:sldId id="518" r:id="rId9"/>
    <p:sldId id="570" r:id="rId10"/>
    <p:sldId id="568" r:id="rId11"/>
    <p:sldId id="678" r:id="rId12"/>
    <p:sldId id="679" r:id="rId13"/>
    <p:sldId id="574" r:id="rId14"/>
    <p:sldId id="680" r:id="rId15"/>
    <p:sldId id="593" r:id="rId16"/>
    <p:sldId id="569" r:id="rId17"/>
    <p:sldId id="596" r:id="rId18"/>
    <p:sldId id="530" r:id="rId19"/>
    <p:sldId id="582" r:id="rId20"/>
    <p:sldId id="677" r:id="rId21"/>
    <p:sldId id="580" r:id="rId22"/>
    <p:sldId id="587" r:id="rId23"/>
    <p:sldId id="540" r:id="rId24"/>
    <p:sldId id="616" r:id="rId25"/>
    <p:sldId id="622" r:id="rId26"/>
    <p:sldId id="623" r:id="rId27"/>
    <p:sldId id="624" r:id="rId28"/>
    <p:sldId id="706" r:id="rId29"/>
    <p:sldId id="626" r:id="rId30"/>
    <p:sldId id="628" r:id="rId31"/>
    <p:sldId id="629" r:id="rId32"/>
    <p:sldId id="682" r:id="rId33"/>
    <p:sldId id="683" r:id="rId34"/>
    <p:sldId id="705" r:id="rId35"/>
    <p:sldId id="641" r:id="rId36"/>
    <p:sldId id="643" r:id="rId37"/>
    <p:sldId id="644" r:id="rId38"/>
    <p:sldId id="647" r:id="rId39"/>
    <p:sldId id="685" r:id="rId40"/>
    <p:sldId id="652" r:id="rId41"/>
    <p:sldId id="653" r:id="rId42"/>
    <p:sldId id="658" r:id="rId43"/>
    <p:sldId id="659" r:id="rId44"/>
    <p:sldId id="660" r:id="rId45"/>
    <p:sldId id="707" r:id="rId46"/>
  </p:sldIdLst>
  <p:sldSz cx="9144000" cy="6858000" type="screen4x3"/>
  <p:notesSz cx="7315200" cy="9601200"/>
  <p:custDataLst>
    <p:tags r:id="rId49"/>
  </p:custDataLst>
  <p:defaultTextStyle>
    <a:defPPr>
      <a:defRPr lang="en-US"/>
    </a:defPPr>
    <a:lvl1pPr algn="l" rtl="0" eaLnBrk="0" fontAlgn="base" hangingPunct="0">
      <a:spcBef>
        <a:spcPct val="0"/>
      </a:spcBef>
      <a:spcAft>
        <a:spcPct val="0"/>
      </a:spcAft>
      <a:defRPr b="1"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b="1"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b="1"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b="1"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b="1" kern="1200">
        <a:solidFill>
          <a:schemeClr val="tx1"/>
        </a:solidFill>
        <a:latin typeface="Arial" charset="0"/>
        <a:ea typeface="MS PGothic" pitchFamily="34" charset="-128"/>
        <a:cs typeface="+mn-cs"/>
      </a:defRPr>
    </a:lvl5pPr>
    <a:lvl6pPr marL="2286000" algn="l" defTabSz="914400" rtl="0" eaLnBrk="1" latinLnBrk="0" hangingPunct="1">
      <a:defRPr b="1" kern="1200">
        <a:solidFill>
          <a:schemeClr val="tx1"/>
        </a:solidFill>
        <a:latin typeface="Arial" charset="0"/>
        <a:ea typeface="MS PGothic" pitchFamily="34" charset="-128"/>
        <a:cs typeface="+mn-cs"/>
      </a:defRPr>
    </a:lvl6pPr>
    <a:lvl7pPr marL="2743200" algn="l" defTabSz="914400" rtl="0" eaLnBrk="1" latinLnBrk="0" hangingPunct="1">
      <a:defRPr b="1" kern="1200">
        <a:solidFill>
          <a:schemeClr val="tx1"/>
        </a:solidFill>
        <a:latin typeface="Arial" charset="0"/>
        <a:ea typeface="MS PGothic" pitchFamily="34" charset="-128"/>
        <a:cs typeface="+mn-cs"/>
      </a:defRPr>
    </a:lvl7pPr>
    <a:lvl8pPr marL="3200400" algn="l" defTabSz="914400" rtl="0" eaLnBrk="1" latinLnBrk="0" hangingPunct="1">
      <a:defRPr b="1" kern="1200">
        <a:solidFill>
          <a:schemeClr val="tx1"/>
        </a:solidFill>
        <a:latin typeface="Arial" charset="0"/>
        <a:ea typeface="MS PGothic" pitchFamily="34" charset="-128"/>
        <a:cs typeface="+mn-cs"/>
      </a:defRPr>
    </a:lvl8pPr>
    <a:lvl9pPr marL="3657600" algn="l" defTabSz="914400" rtl="0" eaLnBrk="1" latinLnBrk="0" hangingPunct="1">
      <a:defRPr b="1" kern="1200">
        <a:solidFill>
          <a:schemeClr val="tx1"/>
        </a:solidFill>
        <a:latin typeface="Arial"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8F45A"/>
    <a:srgbClr val="12AD2B"/>
    <a:srgbClr val="F6A108"/>
    <a:srgbClr val="BAE0EE"/>
    <a:srgbClr val="B2F3F6"/>
    <a:srgbClr val="5AAACE"/>
    <a:srgbClr val="F5F024"/>
    <a:srgbClr val="D9D9D9"/>
  </p:clrMru>
</p:presentationPr>
</file>

<file path=ppt/tableStyles.xml><?xml version="1.0" encoding="utf-8"?>
<a:tblStyleLst xmlns:a="http://schemas.openxmlformats.org/drawingml/2006/main" def="{7DF18680-E054-41AD-8BC1-D1AEF772440D}">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35" autoAdjust="0"/>
    <p:restoredTop sz="83692" autoAdjust="0"/>
  </p:normalViewPr>
  <p:slideViewPr>
    <p:cSldViewPr snapToGrid="0">
      <p:cViewPr varScale="1">
        <p:scale>
          <a:sx n="98" d="100"/>
          <a:sy n="98" d="100"/>
        </p:scale>
        <p:origin x="-1488" y="-96"/>
      </p:cViewPr>
      <p:guideLst>
        <p:guide orient="horz" pos="402"/>
        <p:guide orient="horz" pos="4146"/>
        <p:guide orient="horz" pos="1202"/>
        <p:guide orient="horz" pos="4016"/>
        <p:guide orient="horz" pos="229"/>
        <p:guide orient="horz"/>
        <p:guide orient="horz" pos="3689"/>
        <p:guide pos="242"/>
        <p:guide pos="5573"/>
        <p:guide pos="2882"/>
        <p:guide pos="307"/>
        <p:guide pos="302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8" d="100"/>
        <a:sy n="158" d="100"/>
      </p:scale>
      <p:origin x="0" y="0"/>
    </p:cViewPr>
  </p:sorterViewPr>
  <p:notesViewPr>
    <p:cSldViewPr snapToGrid="0">
      <p:cViewPr>
        <p:scale>
          <a:sx n="100" d="100"/>
          <a:sy n="100" d="100"/>
        </p:scale>
        <p:origin x="1668" y="-1512"/>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56" tIns="48328" rIns="96656" bIns="48328" numCol="1" anchor="t" anchorCtr="0" compatLnSpc="1">
            <a:prstTxWarp prst="textNoShape">
              <a:avLst/>
            </a:prstTxWarp>
          </a:bodyPr>
          <a:lstStyle>
            <a:lvl1pPr eaLnBrk="1" hangingPunct="1">
              <a:lnSpc>
                <a:spcPct val="100000"/>
              </a:lnSpc>
              <a:spcBef>
                <a:spcPct val="0"/>
              </a:spcBef>
              <a:spcAft>
                <a:spcPct val="0"/>
              </a:spcAft>
              <a:buClrTx/>
              <a:buFontTx/>
              <a:buNone/>
              <a:defRPr sz="1200" b="0">
                <a:latin typeface="Arial" charset="0"/>
                <a:ea typeface="+mn-ea"/>
                <a:cs typeface="+mn-cs"/>
              </a:defRPr>
            </a:lvl1pPr>
          </a:lstStyle>
          <a:p>
            <a:pPr>
              <a:defRPr/>
            </a:pPr>
            <a:endParaRPr lang="en-US"/>
          </a:p>
        </p:txBody>
      </p:sp>
      <p:sp>
        <p:nvSpPr>
          <p:cNvPr id="54275"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56" tIns="48328" rIns="96656" bIns="48328" numCol="1" anchor="t" anchorCtr="0" compatLnSpc="1">
            <a:prstTxWarp prst="textNoShape">
              <a:avLst/>
            </a:prstTxWarp>
          </a:bodyPr>
          <a:lstStyle>
            <a:lvl1pPr algn="r" eaLnBrk="1" hangingPunct="1">
              <a:lnSpc>
                <a:spcPct val="100000"/>
              </a:lnSpc>
              <a:spcBef>
                <a:spcPct val="0"/>
              </a:spcBef>
              <a:spcAft>
                <a:spcPct val="0"/>
              </a:spcAft>
              <a:buClrTx/>
              <a:buFontTx/>
              <a:buNone/>
              <a:defRPr sz="1200" b="0">
                <a:latin typeface="Arial" charset="0"/>
                <a:ea typeface="+mn-ea"/>
                <a:cs typeface="+mn-cs"/>
              </a:defRPr>
            </a:lvl1pPr>
          </a:lstStyle>
          <a:p>
            <a:pPr>
              <a:defRPr/>
            </a:pPr>
            <a:endParaRPr lang="en-US"/>
          </a:p>
        </p:txBody>
      </p:sp>
      <p:sp>
        <p:nvSpPr>
          <p:cNvPr id="54276"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56" tIns="48328" rIns="96656" bIns="48328" numCol="1" anchor="b" anchorCtr="0" compatLnSpc="1">
            <a:prstTxWarp prst="textNoShape">
              <a:avLst/>
            </a:prstTxWarp>
          </a:bodyPr>
          <a:lstStyle>
            <a:lvl1pPr eaLnBrk="1" hangingPunct="1">
              <a:lnSpc>
                <a:spcPct val="100000"/>
              </a:lnSpc>
              <a:spcBef>
                <a:spcPct val="0"/>
              </a:spcBef>
              <a:spcAft>
                <a:spcPct val="0"/>
              </a:spcAft>
              <a:buClrTx/>
              <a:buFontTx/>
              <a:buNone/>
              <a:defRPr sz="1200" b="0">
                <a:latin typeface="Arial" charset="0"/>
                <a:ea typeface="+mn-ea"/>
                <a:cs typeface="+mn-cs"/>
              </a:defRPr>
            </a:lvl1pPr>
          </a:lstStyle>
          <a:p>
            <a:pPr>
              <a:defRPr/>
            </a:pPr>
            <a:endParaRPr lang="en-US"/>
          </a:p>
        </p:txBody>
      </p:sp>
      <p:sp>
        <p:nvSpPr>
          <p:cNvPr id="54277"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56" tIns="48328" rIns="96656" bIns="48328" numCol="1" anchor="b" anchorCtr="0" compatLnSpc="1">
            <a:prstTxWarp prst="textNoShape">
              <a:avLst/>
            </a:prstTxWarp>
          </a:bodyPr>
          <a:lstStyle>
            <a:lvl1pPr algn="r" eaLnBrk="1" hangingPunct="1">
              <a:defRPr sz="1200" b="0">
                <a:cs typeface="Arial" charset="0"/>
              </a:defRPr>
            </a:lvl1pPr>
          </a:lstStyle>
          <a:p>
            <a:pPr>
              <a:defRPr/>
            </a:pPr>
            <a:fld id="{07978644-7EDE-4017-B2E4-9C246F6E00DB}"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56" tIns="48328" rIns="96656" bIns="48328" numCol="1" anchor="t" anchorCtr="0" compatLnSpc="1">
            <a:prstTxWarp prst="textNoShape">
              <a:avLst/>
            </a:prstTxWarp>
          </a:bodyPr>
          <a:lstStyle>
            <a:lvl1pPr eaLnBrk="1" hangingPunct="1">
              <a:lnSpc>
                <a:spcPct val="100000"/>
              </a:lnSpc>
              <a:spcBef>
                <a:spcPct val="0"/>
              </a:spcBef>
              <a:spcAft>
                <a:spcPct val="0"/>
              </a:spcAft>
              <a:buClrTx/>
              <a:buFontTx/>
              <a:buNone/>
              <a:defRPr sz="1200" b="0">
                <a:latin typeface="Arial" charset="0"/>
                <a:ea typeface="+mn-ea"/>
                <a:cs typeface="+mn-cs"/>
              </a:defRPr>
            </a:lvl1pPr>
          </a:lstStyle>
          <a:p>
            <a:pPr>
              <a:defRPr/>
            </a:pPr>
            <a:endParaRPr lang="en-US"/>
          </a:p>
        </p:txBody>
      </p:sp>
      <p:sp>
        <p:nvSpPr>
          <p:cNvPr id="40963"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56" tIns="48328" rIns="96656" bIns="48328" numCol="1" anchor="t" anchorCtr="0" compatLnSpc="1">
            <a:prstTxWarp prst="textNoShape">
              <a:avLst/>
            </a:prstTxWarp>
          </a:bodyPr>
          <a:lstStyle>
            <a:lvl1pPr algn="r" eaLnBrk="1" hangingPunct="1">
              <a:lnSpc>
                <a:spcPct val="100000"/>
              </a:lnSpc>
              <a:spcBef>
                <a:spcPct val="0"/>
              </a:spcBef>
              <a:spcAft>
                <a:spcPct val="0"/>
              </a:spcAft>
              <a:buClrTx/>
              <a:buFontTx/>
              <a:buNone/>
              <a:defRPr sz="1200" b="0">
                <a:latin typeface="Arial" charset="0"/>
                <a:ea typeface="+mn-ea"/>
                <a:cs typeface="+mn-cs"/>
              </a:defRPr>
            </a:lvl1pPr>
          </a:lstStyle>
          <a:p>
            <a:pPr>
              <a:defRPr/>
            </a:pPr>
            <a:endParaRPr lang="en-US"/>
          </a:p>
        </p:txBody>
      </p:sp>
      <p:sp>
        <p:nvSpPr>
          <p:cNvPr id="4915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56" tIns="48328" rIns="96656" bIns="4832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096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56" tIns="48328" rIns="96656" bIns="48328" numCol="1" anchor="b" anchorCtr="0" compatLnSpc="1">
            <a:prstTxWarp prst="textNoShape">
              <a:avLst/>
            </a:prstTxWarp>
          </a:bodyPr>
          <a:lstStyle>
            <a:lvl1pPr eaLnBrk="1" hangingPunct="1">
              <a:lnSpc>
                <a:spcPct val="100000"/>
              </a:lnSpc>
              <a:spcBef>
                <a:spcPct val="0"/>
              </a:spcBef>
              <a:spcAft>
                <a:spcPct val="0"/>
              </a:spcAft>
              <a:buClrTx/>
              <a:buFontTx/>
              <a:buNone/>
              <a:defRPr sz="1200" b="0">
                <a:latin typeface="Arial" charset="0"/>
                <a:ea typeface="+mn-ea"/>
                <a:cs typeface="+mn-cs"/>
              </a:defRPr>
            </a:lvl1pPr>
          </a:lstStyle>
          <a:p>
            <a:pPr>
              <a:defRPr/>
            </a:pPr>
            <a:endParaRPr lang="en-US"/>
          </a:p>
        </p:txBody>
      </p:sp>
      <p:sp>
        <p:nvSpPr>
          <p:cNvPr id="4096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56" tIns="48328" rIns="96656" bIns="48328" numCol="1" anchor="b" anchorCtr="0" compatLnSpc="1">
            <a:prstTxWarp prst="textNoShape">
              <a:avLst/>
            </a:prstTxWarp>
          </a:bodyPr>
          <a:lstStyle>
            <a:lvl1pPr algn="r" eaLnBrk="1" hangingPunct="1">
              <a:defRPr sz="1200" b="0">
                <a:cs typeface="Arial" charset="0"/>
              </a:defRPr>
            </a:lvl1pPr>
          </a:lstStyle>
          <a:p>
            <a:pPr>
              <a:defRPr/>
            </a:pPr>
            <a:fld id="{865910AC-8DCE-4576-BFC2-02B6603E72C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r>
              <a:rPr lang="en-US" altLang="en-US" smtClean="0"/>
              <a:t>Thank you for joining us for this important training for midlevel practitioners, “Why, When, and How to Use Pre-Exposure Prophylaxis (PrEP) for HIV Acquisition: A Guidance for Midlevel Practitioners.” </a:t>
            </a:r>
          </a:p>
          <a:p>
            <a:endParaRPr lang="en-US" altLang="en-US" smtClean="0"/>
          </a:p>
        </p:txBody>
      </p:sp>
      <p:sp>
        <p:nvSpPr>
          <p:cNvPr id="50180" name="Slide Number Placeholder 3"/>
          <p:cNvSpPr>
            <a:spLocks noGrp="1"/>
          </p:cNvSpPr>
          <p:nvPr>
            <p:ph type="sldNum" sz="quarter" idx="5"/>
          </p:nvPr>
        </p:nvSpPr>
        <p:spPr>
          <a:noFill/>
        </p:spPr>
        <p:txBody>
          <a:bodyPr/>
          <a:lstStyle/>
          <a:p>
            <a:fld id="{5D75922E-6868-4BE8-98C5-22579492441B}" type="slidenum">
              <a:rPr lang="en-US" altLang="en-US" smtClean="0"/>
              <a:pPr/>
              <a:t>1</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r>
              <a:rPr lang="en-US" altLang="en-US" i="1" smtClean="0"/>
              <a:t>PEP, postexposure prophylaxis; PMTCT, prevention of mother-to-child transmission; PrEP, pre-exposure prophylaxis.</a:t>
            </a:r>
          </a:p>
          <a:p>
            <a:endParaRPr lang="en-US" altLang="en-US" i="1" smtClean="0"/>
          </a:p>
          <a:p>
            <a:r>
              <a:rPr lang="en-US" altLang="en-US" smtClean="0"/>
              <a:t>To  further enhance the argument that antivirals could be highly effective in the prevention of HIV for those at risk is the success of using antivirals in prevention of mother-to-child transmission, which has essentially eradicated new infections at birth in the United States.</a:t>
            </a:r>
            <a:r>
              <a:rPr lang="en-US" altLang="en-US" b="1" smtClean="0"/>
              <a:t> </a:t>
            </a:r>
            <a:r>
              <a:rPr lang="en-US" altLang="en-US" smtClean="0"/>
              <a:t>In addition, PEP, or postexposure prophylaxis, has been used for many years in both occupational and nonoccupational exposures.  </a:t>
            </a:r>
          </a:p>
        </p:txBody>
      </p:sp>
      <p:sp>
        <p:nvSpPr>
          <p:cNvPr id="59396" name="Slide Number Placeholder 3"/>
          <p:cNvSpPr>
            <a:spLocks noGrp="1"/>
          </p:cNvSpPr>
          <p:nvPr>
            <p:ph type="sldNum" sz="quarter" idx="5"/>
          </p:nvPr>
        </p:nvSpPr>
        <p:spPr>
          <a:noFill/>
        </p:spPr>
        <p:txBody>
          <a:bodyPr/>
          <a:lstStyle/>
          <a:p>
            <a:fld id="{8AC6D813-2B33-4AF8-8582-B66F77E6F813}" type="slidenum">
              <a:rPr lang="en-US" altLang="en-US" smtClean="0"/>
              <a:pPr/>
              <a:t>10</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r>
              <a:rPr lang="en-US" altLang="en-US" smtClean="0"/>
              <a:t>Understanding  the difference between pre- and postexposure prophylaxis and educating our patients is critical for uptake and timely prevention of HIV. For a person who has one or very infrequent exposures to HIV, they could begin the use of PEP, or postexposure prophylaxis, by 72 hours of that exposure, and then take antivirals for 28 days, with the goal of preventing HIV from replicating.</a:t>
            </a:r>
          </a:p>
          <a:p>
            <a:r>
              <a:rPr lang="en-US" altLang="en-US" smtClean="0"/>
              <a:t> </a:t>
            </a:r>
          </a:p>
          <a:p>
            <a:r>
              <a:rPr lang="en-US" altLang="en-US" smtClean="0"/>
              <a:t>For people who have repeated known exposures to HIV or engage in high-risk activity, the possibility of taking a pill prior to those exposures and continuing that throughout the course of exposure may be more effective than them taking a pill after an exposure. This is PrEP, or pre-exposure prophylaxis. </a:t>
            </a:r>
          </a:p>
          <a:p>
            <a:endParaRPr lang="fr-FR" altLang="en-US" smtClean="0"/>
          </a:p>
        </p:txBody>
      </p:sp>
      <p:sp>
        <p:nvSpPr>
          <p:cNvPr id="60420" name="Slide Number Placeholder 3"/>
          <p:cNvSpPr>
            <a:spLocks noGrp="1"/>
          </p:cNvSpPr>
          <p:nvPr>
            <p:ph type="sldNum" sz="quarter" idx="5"/>
          </p:nvPr>
        </p:nvSpPr>
        <p:spPr>
          <a:noFill/>
        </p:spPr>
        <p:txBody>
          <a:bodyPr/>
          <a:lstStyle/>
          <a:p>
            <a:fld id="{CE456C7F-3CB8-497F-AA52-AA36601C9F9E}" type="slidenum">
              <a:rPr lang="en-US" altLang="en-US" smtClean="0"/>
              <a:pPr/>
              <a:t>11</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r>
              <a:rPr lang="en-US" altLang="en-US" i="1" dirty="0" smtClean="0"/>
              <a:t>FTC, </a:t>
            </a:r>
            <a:r>
              <a:rPr lang="en-US" altLang="en-US" i="1" dirty="0" err="1" smtClean="0"/>
              <a:t>emtricitabine</a:t>
            </a:r>
            <a:r>
              <a:rPr lang="en-US" altLang="en-US" i="1" dirty="0" smtClean="0"/>
              <a:t>; IDU, injection drug user; MSM, men who have sex with men; </a:t>
            </a:r>
            <a:r>
              <a:rPr lang="en-US" altLang="en-US" i="1" dirty="0" err="1" smtClean="0"/>
              <a:t>PrEP</a:t>
            </a:r>
            <a:r>
              <a:rPr lang="en-US" altLang="en-US" i="1" dirty="0" smtClean="0"/>
              <a:t>, pre-exposure prophylaxis; TDF, </a:t>
            </a:r>
            <a:r>
              <a:rPr lang="en-US" altLang="en-US" i="1" dirty="0" err="1" smtClean="0"/>
              <a:t>tenofovir</a:t>
            </a:r>
            <a:r>
              <a:rPr lang="en-US" altLang="en-US" i="1" dirty="0" smtClean="0"/>
              <a:t>.</a:t>
            </a:r>
          </a:p>
          <a:p>
            <a:endParaRPr lang="en-US" altLang="en-US" dirty="0" smtClean="0"/>
          </a:p>
          <a:p>
            <a:r>
              <a:rPr lang="en-US" altLang="en-US" dirty="0" smtClean="0"/>
              <a:t>The past few years, there have been major breakthroughs in biomedical research for HIV prevention. We now have data from large clinical trials to support the hypothesis that pre-exposure prophylaxis can prevent HIV. </a:t>
            </a:r>
          </a:p>
          <a:p>
            <a:r>
              <a:rPr lang="en-US" altLang="en-US" dirty="0" smtClean="0"/>
              <a:t> </a:t>
            </a:r>
          </a:p>
          <a:p>
            <a:r>
              <a:rPr lang="en-US" altLang="en-US" dirty="0" smtClean="0"/>
              <a:t>Four large clinical trials around the globe have used </a:t>
            </a:r>
            <a:r>
              <a:rPr lang="en-US" altLang="en-US" dirty="0" err="1" smtClean="0"/>
              <a:t>tenofovir</a:t>
            </a:r>
            <a:r>
              <a:rPr lang="en-US" altLang="en-US" dirty="0" smtClean="0"/>
              <a:t> or </a:t>
            </a:r>
            <a:r>
              <a:rPr lang="en-US" altLang="en-US" dirty="0" err="1" smtClean="0"/>
              <a:t>tenofovir</a:t>
            </a:r>
            <a:r>
              <a:rPr lang="en-US" altLang="en-US" dirty="0" smtClean="0"/>
              <a:t>/FTC in MSM, </a:t>
            </a:r>
            <a:r>
              <a:rPr lang="en-US" altLang="en-US" dirty="0" err="1" smtClean="0"/>
              <a:t>serodiscordant</a:t>
            </a:r>
            <a:r>
              <a:rPr lang="en-US" altLang="en-US" dirty="0" smtClean="0"/>
              <a:t> couples, heterosexual men and women, and persons who use injection drugs. All of these trials have shown reduction in HIV incidence, with higher percent reduction in those who were taking the active study pill</a:t>
            </a:r>
            <a:r>
              <a:rPr lang="en-US" altLang="en-US" b="1" dirty="0" smtClean="0"/>
              <a:t> </a:t>
            </a:r>
            <a:r>
              <a:rPr lang="en-US" altLang="en-US" dirty="0" smtClean="0"/>
              <a:t>as opposed to the placebo. </a:t>
            </a:r>
          </a:p>
          <a:p>
            <a:r>
              <a:rPr lang="en-US" altLang="en-US" dirty="0" smtClean="0"/>
              <a:t> </a:t>
            </a:r>
          </a:p>
          <a:p>
            <a:r>
              <a:rPr lang="en-US" altLang="en-US" dirty="0" smtClean="0"/>
              <a:t>The results of the </a:t>
            </a:r>
            <a:r>
              <a:rPr lang="en-US" altLang="en-US" dirty="0" err="1" smtClean="0"/>
              <a:t>iPrEx</a:t>
            </a:r>
            <a:r>
              <a:rPr lang="en-US" altLang="en-US" dirty="0" smtClean="0"/>
              <a:t> study resulted in the FDA approval in July 2012 of </a:t>
            </a:r>
            <a:r>
              <a:rPr lang="en-US" altLang="en-US" dirty="0" err="1" smtClean="0"/>
              <a:t>tenofovir</a:t>
            </a:r>
            <a:r>
              <a:rPr lang="en-US" altLang="en-US" dirty="0" smtClean="0"/>
              <a:t>/FTC, the first drug to be approved for HIV prevention. </a:t>
            </a:r>
          </a:p>
        </p:txBody>
      </p:sp>
      <p:sp>
        <p:nvSpPr>
          <p:cNvPr id="61444" name="Slide Number Placeholder 3"/>
          <p:cNvSpPr>
            <a:spLocks noGrp="1"/>
          </p:cNvSpPr>
          <p:nvPr>
            <p:ph type="sldNum" sz="quarter" idx="5"/>
          </p:nvPr>
        </p:nvSpPr>
        <p:spPr>
          <a:noFill/>
        </p:spPr>
        <p:txBody>
          <a:bodyPr/>
          <a:lstStyle/>
          <a:p>
            <a:pPr>
              <a:buClr>
                <a:srgbClr val="800080"/>
              </a:buClr>
            </a:pPr>
            <a:fld id="{1B4244B2-1474-4729-A037-3F791369378C}" type="slidenum">
              <a:rPr lang="en-US" altLang="en-US" smtClean="0">
                <a:solidFill>
                  <a:srgbClr val="000000"/>
                </a:solidFill>
              </a:rPr>
              <a:pPr>
                <a:buClr>
                  <a:srgbClr val="800080"/>
                </a:buClr>
              </a:pPr>
              <a:t>12</a:t>
            </a:fld>
            <a:endParaRPr lang="en-US" altLang="en-US" smtClean="0">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r>
              <a:rPr lang="en-US" altLang="en-US" i="1" smtClean="0"/>
              <a:t>FTC, emtricitabine; NR, not reported; PrEP, pre-exposure prophylaxis; TDF, tenofovir disoproxil fumarate; TFV, tenofovir.</a:t>
            </a:r>
          </a:p>
          <a:p>
            <a:endParaRPr lang="en-US" altLang="en-US" i="1" smtClean="0"/>
          </a:p>
          <a:p>
            <a:r>
              <a:rPr lang="en-US" altLang="en-US" smtClean="0"/>
              <a:t>Oral PrEP works, but adherence is critical. For IPrEx, when you analyze efficacy with the detection of tenofovir in the person’s blood, it showed that if you took tenofovir as instructed, the efficacy of PrEP was 92%. </a:t>
            </a:r>
          </a:p>
          <a:p>
            <a:endParaRPr lang="en-US" altLang="en-US" smtClean="0"/>
          </a:p>
        </p:txBody>
      </p:sp>
      <p:sp>
        <p:nvSpPr>
          <p:cNvPr id="62468" name="Slide Number Placeholder 3"/>
          <p:cNvSpPr>
            <a:spLocks noGrp="1"/>
          </p:cNvSpPr>
          <p:nvPr>
            <p:ph type="sldNum" sz="quarter" idx="5"/>
          </p:nvPr>
        </p:nvSpPr>
        <p:spPr>
          <a:noFill/>
        </p:spPr>
        <p:txBody>
          <a:bodyPr/>
          <a:lstStyle/>
          <a:p>
            <a:fld id="{E0BC2E45-4635-474C-BF19-C7B332505D44}" type="slidenum">
              <a:rPr lang="en-US" altLang="en-US" smtClean="0">
                <a:solidFill>
                  <a:srgbClr val="000000"/>
                </a:solidFill>
              </a:rPr>
              <a:pPr/>
              <a:t>13</a:t>
            </a:fld>
            <a:endParaRPr lang="en-US" altLang="en-US" smtClean="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r>
              <a:rPr lang="en-US" altLang="en-US" i="1" dirty="0" err="1" smtClean="0"/>
              <a:t>PrEP</a:t>
            </a:r>
            <a:r>
              <a:rPr lang="en-US" altLang="en-US" i="1" dirty="0" smtClean="0"/>
              <a:t>, pre-exposure prophylaxis.</a:t>
            </a:r>
          </a:p>
          <a:p>
            <a:endParaRPr lang="en-US" altLang="en-US" i="1" dirty="0" smtClean="0"/>
          </a:p>
          <a:p>
            <a:r>
              <a:rPr lang="en-US" altLang="en-US" dirty="0" smtClean="0"/>
              <a:t>I’ve spent the last few years doing a lot of work on </a:t>
            </a:r>
            <a:r>
              <a:rPr lang="en-US" altLang="en-US" dirty="0" err="1" smtClean="0"/>
              <a:t>PrEP</a:t>
            </a:r>
            <a:r>
              <a:rPr lang="en-US" altLang="en-US" dirty="0" smtClean="0"/>
              <a:t>, in a private practice setting. </a:t>
            </a:r>
          </a:p>
          <a:p>
            <a:r>
              <a:rPr lang="en-US" altLang="en-US" dirty="0" smtClean="0"/>
              <a:t> </a:t>
            </a:r>
          </a:p>
          <a:p>
            <a:r>
              <a:rPr lang="en-US" altLang="en-US" dirty="0" smtClean="0"/>
              <a:t>I have seen a lot of people who have read a newspaper and journal articles who have come to me for </a:t>
            </a:r>
            <a:r>
              <a:rPr lang="en-US" altLang="en-US" dirty="0" err="1" smtClean="0"/>
              <a:t>PrEP.</a:t>
            </a:r>
            <a:r>
              <a:rPr lang="en-US" altLang="en-US" dirty="0" smtClean="0"/>
              <a:t> I find many times I don’t even have to bring it up. So patient awareness has been not so much an issue for me. What have you seen?</a:t>
            </a:r>
          </a:p>
          <a:p>
            <a:r>
              <a:rPr lang="en-US" altLang="en-US" dirty="0" smtClean="0"/>
              <a:t> </a:t>
            </a:r>
          </a:p>
          <a:p>
            <a:r>
              <a:rPr lang="en-US" altLang="en-US" dirty="0" smtClean="0"/>
              <a:t>We have noticed that patient awareness seems to be a problem. In Boston, we’re finding that the uptake is much lower than we thought it would be. In addition, what has been interesting is the lack of awareness among providers—primary care providers, various midlevel practitioners, and HIV specialists. </a:t>
            </a:r>
          </a:p>
          <a:p>
            <a:r>
              <a:rPr lang="en-US" altLang="en-US" dirty="0" smtClean="0"/>
              <a:t> </a:t>
            </a:r>
          </a:p>
          <a:p>
            <a:r>
              <a:rPr lang="en-US" altLang="en-US" dirty="0" smtClean="0"/>
              <a:t>There has also been the situation in which primary care providers do not feel comfortable prescribing </a:t>
            </a:r>
            <a:r>
              <a:rPr lang="en-US" altLang="en-US" dirty="0" err="1" smtClean="0"/>
              <a:t>antiretrovirals</a:t>
            </a:r>
            <a:r>
              <a:rPr lang="en-US" altLang="en-US" dirty="0" smtClean="0"/>
              <a:t>, and HIV providers don’t work with HIV-uninfected individuals. So there’s been this discussion about where does </a:t>
            </a:r>
            <a:r>
              <a:rPr lang="en-US" altLang="en-US" dirty="0" err="1" smtClean="0"/>
              <a:t>PrEP</a:t>
            </a:r>
            <a:r>
              <a:rPr lang="en-US" altLang="en-US" dirty="0" smtClean="0"/>
              <a:t> best lie. In addition, I think that seeing patients every 3 months has also been a barrier for providers and for patients who are essentially healthy and want to prevent HIV.</a:t>
            </a:r>
          </a:p>
          <a:p>
            <a:r>
              <a:rPr lang="en-US" altLang="en-US" dirty="0" smtClean="0"/>
              <a:t> </a:t>
            </a:r>
          </a:p>
          <a:p>
            <a:r>
              <a:rPr lang="en-US" altLang="en-US" dirty="0" smtClean="0"/>
              <a:t>In  discussing these barriers as research researchers and clinicians, we’ve really been surprised at the slow uptake of </a:t>
            </a:r>
            <a:r>
              <a:rPr lang="en-US" altLang="en-US" dirty="0" err="1" smtClean="0"/>
              <a:t>PrEP</a:t>
            </a:r>
            <a:r>
              <a:rPr lang="en-US" altLang="en-US" dirty="0" smtClean="0"/>
              <a:t>, and it’s made us think and talk about the various barriers that we might be facing for both the users and for the providers. Potential users may not be aware of their own risk, which is really critical, or the availability of </a:t>
            </a:r>
            <a:r>
              <a:rPr lang="en-US" altLang="en-US" dirty="0" err="1" smtClean="0"/>
              <a:t>PrEP.</a:t>
            </a:r>
            <a:r>
              <a:rPr lang="en-US" altLang="en-US" dirty="0" smtClean="0"/>
              <a:t> They may not know how to access </a:t>
            </a:r>
            <a:r>
              <a:rPr lang="en-US" altLang="en-US" dirty="0" err="1" smtClean="0"/>
              <a:t>PrEP</a:t>
            </a:r>
            <a:r>
              <a:rPr lang="en-US" altLang="en-US" dirty="0" smtClean="0"/>
              <a:t> or access preventative care. They may not be able to identify a well-informed provider who understands and is willing to write a prescription. They also may not have the means to obtain or pay for these prescriptions, and they may have challenges with proper daily use as is prescribed today. </a:t>
            </a:r>
          </a:p>
          <a:p>
            <a:r>
              <a:rPr lang="en-US" altLang="en-US" dirty="0" smtClean="0"/>
              <a:t> </a:t>
            </a:r>
          </a:p>
          <a:p>
            <a:r>
              <a:rPr lang="en-US" altLang="en-US" dirty="0" smtClean="0"/>
              <a:t>For providers, they may also not be aware of the intervention, how to bill for these visits, or they may be concerned about the complexity of the visit and the time it takes to see these patients. In addition and one of the barriers that we see frequently is providers and patients may be uncomfortable talking about the risks. </a:t>
            </a:r>
          </a:p>
          <a:p>
            <a:r>
              <a:rPr lang="en-US" altLang="en-US" dirty="0" smtClean="0"/>
              <a:t> </a:t>
            </a:r>
          </a:p>
        </p:txBody>
      </p:sp>
      <p:sp>
        <p:nvSpPr>
          <p:cNvPr id="63492" name="Slide Number Placeholder 3"/>
          <p:cNvSpPr>
            <a:spLocks noGrp="1"/>
          </p:cNvSpPr>
          <p:nvPr>
            <p:ph type="sldNum" sz="quarter" idx="5"/>
          </p:nvPr>
        </p:nvSpPr>
        <p:spPr>
          <a:noFill/>
        </p:spPr>
        <p:txBody>
          <a:bodyPr/>
          <a:lstStyle/>
          <a:p>
            <a:fld id="{48594CD4-4E10-4AB8-AED1-A347D2A716D9}" type="slidenum">
              <a:rPr lang="en-US" altLang="en-US" smtClean="0"/>
              <a:pPr/>
              <a:t>14</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r>
              <a:rPr lang="en-US" altLang="en-US" smtClean="0"/>
              <a:t>This brings us to the next part of our presentation where we discuss risk assessment and shared decision making. </a:t>
            </a:r>
          </a:p>
          <a:p>
            <a:endParaRPr lang="en-US" altLang="en-US" smtClean="0"/>
          </a:p>
        </p:txBody>
      </p:sp>
      <p:sp>
        <p:nvSpPr>
          <p:cNvPr id="64516" name="Slide Number Placeholder 3"/>
          <p:cNvSpPr>
            <a:spLocks noGrp="1"/>
          </p:cNvSpPr>
          <p:nvPr>
            <p:ph type="sldNum" sz="quarter" idx="5"/>
          </p:nvPr>
        </p:nvSpPr>
        <p:spPr>
          <a:noFill/>
        </p:spPr>
        <p:txBody>
          <a:bodyPr/>
          <a:lstStyle/>
          <a:p>
            <a:fld id="{AA301091-508D-4CAC-80E3-BCE5DF3AE278}" type="slidenum">
              <a:rPr lang="en-US" altLang="en-US" smtClean="0"/>
              <a:pPr/>
              <a:t>15</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r>
              <a:rPr lang="en-US" altLang="en-US" dirty="0" smtClean="0"/>
              <a:t>In order to support our patients to make the best decision for themselves, we as providers should engage and share decision making with them. This is a collaborative process that allows patients and providers to make healthcare decisions together, take into account the best scientific evidence available, as well as the patient’s values and preferences. It’s especially useful when there is no clear best treatment option, and this is true in the case of HIV prevention. When thinking about HIV prevention, it’s important to get to know your patients, what they would like to consider to use in their toolbox to prevent HIV. </a:t>
            </a:r>
          </a:p>
          <a:p>
            <a:r>
              <a:rPr lang="en-US" altLang="en-US" dirty="0" smtClean="0"/>
              <a:t> </a:t>
            </a:r>
          </a:p>
          <a:p>
            <a:r>
              <a:rPr lang="en-US" altLang="en-US" dirty="0" smtClean="0"/>
              <a:t>In some cases, patients will have no idea that they might be at risk, or they may be misguided by myths and lack of information. As providers, it is our job to educate, inform, and lay out the options for them so that they can best protect themselves from HIV. </a:t>
            </a:r>
          </a:p>
          <a:p>
            <a:endParaRPr lang="en-US" altLang="en-US" dirty="0" smtClean="0"/>
          </a:p>
        </p:txBody>
      </p:sp>
      <p:sp>
        <p:nvSpPr>
          <p:cNvPr id="65540" name="Slide Number Placeholder 3"/>
          <p:cNvSpPr>
            <a:spLocks noGrp="1"/>
          </p:cNvSpPr>
          <p:nvPr>
            <p:ph type="sldNum" sz="quarter" idx="5"/>
          </p:nvPr>
        </p:nvSpPr>
        <p:spPr>
          <a:noFill/>
        </p:spPr>
        <p:txBody>
          <a:bodyPr/>
          <a:lstStyle/>
          <a:p>
            <a:fld id="{A2510A9F-4C42-462C-8913-CCC6A3B398C0}" type="slidenum">
              <a:rPr lang="en-US" altLang="en-US" smtClean="0"/>
              <a:pPr/>
              <a:t>16</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r>
              <a:rPr lang="en-US" altLang="en-US" i="1" dirty="0" smtClean="0"/>
              <a:t>CDC, Centers for Disease Control and Prevention; MSM, men who have sex with men; </a:t>
            </a:r>
            <a:r>
              <a:rPr lang="en-US" altLang="en-US" i="1" dirty="0" err="1" smtClean="0"/>
              <a:t>PrEP</a:t>
            </a:r>
            <a:r>
              <a:rPr lang="en-US" altLang="en-US" i="1" dirty="0" smtClean="0"/>
              <a:t>, pre-exposure prophylaxis; STI, sexually transmitted infection.</a:t>
            </a:r>
          </a:p>
          <a:p>
            <a:endParaRPr lang="en-US" altLang="en-US" i="1" dirty="0" smtClean="0"/>
          </a:p>
          <a:p>
            <a:r>
              <a:rPr lang="en-US" altLang="en-US" dirty="0" smtClean="0"/>
              <a:t>The CDC recently published </a:t>
            </a:r>
            <a:r>
              <a:rPr lang="en-US" altLang="en-US" dirty="0" err="1" smtClean="0"/>
              <a:t>PrEP</a:t>
            </a:r>
            <a:r>
              <a:rPr lang="en-US" altLang="en-US" dirty="0" smtClean="0"/>
              <a:t> guidelines, and included is a list of who is</a:t>
            </a:r>
            <a:r>
              <a:rPr lang="en-US" altLang="en-US" b="1" dirty="0" smtClean="0"/>
              <a:t> </a:t>
            </a:r>
            <a:r>
              <a:rPr lang="en-US" altLang="en-US" dirty="0" smtClean="0"/>
              <a:t>at greatest risk of acquiring HIV and may consider using daily </a:t>
            </a:r>
            <a:r>
              <a:rPr lang="en-US" altLang="en-US" dirty="0" err="1" smtClean="0"/>
              <a:t>PrEP</a:t>
            </a:r>
            <a:r>
              <a:rPr lang="en-US" altLang="en-US" dirty="0" smtClean="0"/>
              <a:t> for HIV prevention. This includes men who have sex with men and heterosexual men and women with HIV-positive sexual partners and/or high number of sexual partners; having had a recent bacterial sexually transmitted infection; inconsistent or no condom use; commercial sex workers; or</a:t>
            </a:r>
            <a:r>
              <a:rPr lang="en-US" altLang="en-US" b="1" dirty="0" smtClean="0"/>
              <a:t> </a:t>
            </a:r>
            <a:r>
              <a:rPr lang="en-US" altLang="en-US" dirty="0" smtClean="0"/>
              <a:t>living in high-prevalence areas. </a:t>
            </a:r>
          </a:p>
          <a:p>
            <a:r>
              <a:rPr lang="en-US" altLang="en-US" dirty="0" smtClean="0"/>
              <a:t> </a:t>
            </a:r>
          </a:p>
          <a:p>
            <a:r>
              <a:rPr lang="en-US" altLang="en-US" dirty="0" smtClean="0"/>
              <a:t>In addition, they also recommend the use of </a:t>
            </a:r>
            <a:r>
              <a:rPr lang="en-US" altLang="en-US" dirty="0" err="1" smtClean="0"/>
              <a:t>PrEP</a:t>
            </a:r>
            <a:r>
              <a:rPr lang="en-US" altLang="en-US" dirty="0" smtClean="0"/>
              <a:t> for injection drug users who have HIV-positive injecting partners, who share injecting equipment, and who’ve had a recent drug treatment but are currently injecting.</a:t>
            </a:r>
          </a:p>
          <a:p>
            <a:endParaRPr lang="en-US" altLang="en-US" dirty="0" smtClean="0"/>
          </a:p>
        </p:txBody>
      </p:sp>
      <p:sp>
        <p:nvSpPr>
          <p:cNvPr id="66564" name="Slide Number Placeholder 3"/>
          <p:cNvSpPr>
            <a:spLocks noGrp="1"/>
          </p:cNvSpPr>
          <p:nvPr>
            <p:ph type="sldNum" sz="quarter" idx="5"/>
          </p:nvPr>
        </p:nvSpPr>
        <p:spPr>
          <a:noFill/>
        </p:spPr>
        <p:txBody>
          <a:bodyPr/>
          <a:lstStyle/>
          <a:p>
            <a:fld id="{3F3400F7-4BEE-48E1-A236-F1942350A41D}" type="slidenum">
              <a:rPr lang="en-US" altLang="en-US" smtClean="0"/>
              <a:pPr/>
              <a:t>17</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pic>
        <p:nvPicPr>
          <p:cNvPr id="67587" name="Picture 7" descr="MCIN00634_0000%5b1%5d"/>
          <p:cNvPicPr>
            <a:picLocks noChangeAspect="1" noChangeArrowheads="1"/>
          </p:cNvPicPr>
          <p:nvPr/>
        </p:nvPicPr>
        <p:blipFill>
          <a:blip r:embed="rId3">
            <a:grayscl/>
            <a:biLevel thresh="50000"/>
          </a:blip>
          <a:srcRect/>
          <a:stretch>
            <a:fillRect/>
          </a:stretch>
        </p:blipFill>
        <p:spPr bwMode="auto">
          <a:xfrm>
            <a:off x="3021013" y="2597150"/>
            <a:ext cx="327025" cy="255588"/>
          </a:xfrm>
          <a:prstGeom prst="rect">
            <a:avLst/>
          </a:prstGeom>
          <a:noFill/>
          <a:ln w="9525">
            <a:noFill/>
            <a:miter lim="800000"/>
            <a:headEnd/>
            <a:tailEnd/>
          </a:ln>
        </p:spPr>
      </p:pic>
      <p:sp>
        <p:nvSpPr>
          <p:cNvPr id="67588" name="Notes Placeholder 1"/>
          <p:cNvSpPr>
            <a:spLocks noGrp="1"/>
          </p:cNvSpPr>
          <p:nvPr>
            <p:ph type="body" idx="1"/>
          </p:nvPr>
        </p:nvSpPr>
        <p:spPr>
          <a:noFill/>
          <a:ln/>
        </p:spPr>
        <p:txBody>
          <a:bodyPr/>
          <a:lstStyle/>
          <a:p>
            <a:r>
              <a:rPr lang="en-US" altLang="en-US" smtClean="0"/>
              <a:t>This is a quote from </a:t>
            </a:r>
            <a:r>
              <a:rPr lang="en-US" altLang="en-US" i="1" smtClean="0"/>
              <a:t>The Hidden Epidemic,</a:t>
            </a:r>
            <a:r>
              <a:rPr lang="en-US" altLang="en-US" smtClean="0"/>
              <a:t> and although it was published in 1997, this sentiment is still true. It is difficult for many healthcare providers to engage in discussions about sexual behavior. </a:t>
            </a:r>
          </a:p>
          <a:p>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r>
              <a:rPr lang="en-US" altLang="en-US" i="1" dirty="0" smtClean="0"/>
              <a:t>PCP, primary care providers; STI, sexually transmitted infection.</a:t>
            </a:r>
          </a:p>
          <a:p>
            <a:endParaRPr lang="en-US" altLang="en-US" i="1" dirty="0" smtClean="0"/>
          </a:p>
          <a:p>
            <a:r>
              <a:rPr lang="en-US" altLang="en-US" dirty="0" smtClean="0"/>
              <a:t>We do know that patients would like to talk to providers about sexual issues, and as </a:t>
            </a:r>
            <a:r>
              <a:rPr lang="en-US" altLang="en-US" dirty="0" err="1" smtClean="0"/>
              <a:t>midlevels</a:t>
            </a:r>
            <a:r>
              <a:rPr lang="en-US" altLang="en-US" dirty="0" smtClean="0"/>
              <a:t> we have the responsibility and the relationship with our clients to bridge this gap and make talking about sexual risk part of our practice despite what a person is coming in to talk to us about.</a:t>
            </a:r>
          </a:p>
          <a:p>
            <a:endParaRPr lang="en-US" altLang="en-US" i="1" dirty="0" smtClean="0"/>
          </a:p>
        </p:txBody>
      </p:sp>
      <p:sp>
        <p:nvSpPr>
          <p:cNvPr id="68612" name="Slide Number Placeholder 3"/>
          <p:cNvSpPr>
            <a:spLocks noGrp="1"/>
          </p:cNvSpPr>
          <p:nvPr>
            <p:ph type="sldNum" sz="quarter" idx="5"/>
          </p:nvPr>
        </p:nvSpPr>
        <p:spPr>
          <a:noFill/>
        </p:spPr>
        <p:txBody>
          <a:bodyPr/>
          <a:lstStyle/>
          <a:p>
            <a:fld id="{4ECE7062-8C6A-4AA9-B620-E36E545C5488}" type="slidenum">
              <a:rPr lang="en-US" altLang="en-US" smtClean="0"/>
              <a:pPr/>
              <a:t>19</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0FB937E3-CBFA-42E7-8E52-B2A15CDBFE57}" type="slidenum">
              <a:rPr lang="en-US" altLang="en-US" smtClean="0"/>
              <a:pPr/>
              <a:t>2</a:t>
            </a:fld>
            <a:endParaRPr lang="en-US" altLang="en-US" smtClean="0"/>
          </a:p>
        </p:txBody>
      </p:sp>
      <p:sp>
        <p:nvSpPr>
          <p:cNvPr id="51203" name="Rectangle 2"/>
          <p:cNvSpPr>
            <a:spLocks noGrp="1" noRot="1" noChangeAspect="1" noChangeArrowheads="1" noTextEdit="1"/>
          </p:cNvSpPr>
          <p:nvPr>
            <p:ph type="sldImg"/>
          </p:nvPr>
        </p:nvSpPr>
        <p:spPr>
          <a:xfrm>
            <a:off x="1258888" y="720725"/>
            <a:ext cx="4800600" cy="3600450"/>
          </a:xfrm>
          <a:ln/>
        </p:spPr>
      </p:sp>
      <p:sp>
        <p:nvSpPr>
          <p:cNvPr id="51204" name="Rectangle 3"/>
          <p:cNvSpPr>
            <a:spLocks noGrp="1" noChangeArrowheads="1"/>
          </p:cNvSpPr>
          <p:nvPr>
            <p:ph type="body" idx="1"/>
          </p:nvPr>
        </p:nvSpPr>
        <p:spPr>
          <a:xfrm>
            <a:off x="976313" y="4560888"/>
            <a:ext cx="5362575" cy="4319587"/>
          </a:xfrm>
          <a:noFill/>
          <a:ln/>
        </p:spPr>
        <p:txBody>
          <a:bodyPr/>
          <a:lstStyle/>
          <a:p>
            <a:pPr eaLnBrk="1" hangingPunct="1"/>
            <a:endParaRPr lang="en-GB"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r>
              <a:rPr lang="en-US" altLang="en-US" i="1" smtClean="0"/>
              <a:t>PrEP, pre-exposure prophylaxis.</a:t>
            </a:r>
          </a:p>
          <a:p>
            <a:endParaRPr lang="en-US" altLang="en-US" i="1" smtClean="0"/>
          </a:p>
          <a:p>
            <a:r>
              <a:rPr lang="en-US" altLang="en-US" smtClean="0"/>
              <a:t> </a:t>
            </a:r>
          </a:p>
          <a:p>
            <a:r>
              <a:rPr lang="en-US" altLang="en-US" smtClean="0"/>
              <a:t>So how do we decide if a patient may be a good candidate for PrEP? This is not an objective decision, and this should be based on ongoing discussions between you and your patients. Are they at risk? Are they able to take their medications so that they’ll be most effective? Will they have side effects that they won’t tolerate? Will they be able to get the medication and pay for it? What are their copays? These are all things we need to consider. In our patient–provider relationship, we need to have these discussions prior to and during the time in which we’re prescribing PrEP for HIV prevention. </a:t>
            </a:r>
          </a:p>
          <a:p>
            <a:endParaRPr lang="en-US" altLang="en-US" smtClean="0"/>
          </a:p>
        </p:txBody>
      </p:sp>
      <p:sp>
        <p:nvSpPr>
          <p:cNvPr id="69636" name="Slide Number Placeholder 3"/>
          <p:cNvSpPr>
            <a:spLocks noGrp="1"/>
          </p:cNvSpPr>
          <p:nvPr>
            <p:ph type="sldNum" sz="quarter" idx="5"/>
          </p:nvPr>
        </p:nvSpPr>
        <p:spPr>
          <a:noFill/>
        </p:spPr>
        <p:txBody>
          <a:bodyPr/>
          <a:lstStyle/>
          <a:p>
            <a:fld id="{9E384EB1-0139-42AC-A927-CAB337660FC3}" type="slidenum">
              <a:rPr lang="en-US" altLang="en-US" smtClean="0"/>
              <a:pPr/>
              <a:t>20</a:t>
            </a:fld>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r>
              <a:rPr lang="en-US" altLang="en-US" i="1" smtClean="0"/>
              <a:t>PrEP, pre-exposure prophylaxis.</a:t>
            </a:r>
          </a:p>
          <a:p>
            <a:endParaRPr lang="en-US" altLang="en-US" i="1" smtClean="0"/>
          </a:p>
          <a:p>
            <a:r>
              <a:rPr lang="en-US" altLang="en-US" smtClean="0"/>
              <a:t>Let’s focus now on pre-PrEP counseling, testing, and appropriate clinical evaluation.</a:t>
            </a:r>
          </a:p>
        </p:txBody>
      </p:sp>
      <p:sp>
        <p:nvSpPr>
          <p:cNvPr id="70660" name="Slide Number Placeholder 3"/>
          <p:cNvSpPr>
            <a:spLocks noGrp="1"/>
          </p:cNvSpPr>
          <p:nvPr>
            <p:ph type="sldNum" sz="quarter" idx="5"/>
          </p:nvPr>
        </p:nvSpPr>
        <p:spPr>
          <a:noFill/>
        </p:spPr>
        <p:txBody>
          <a:bodyPr/>
          <a:lstStyle/>
          <a:p>
            <a:fld id="{997AB792-B664-4132-935F-EFF6FC14ECC9}" type="slidenum">
              <a:rPr lang="en-US" altLang="en-US" smtClean="0"/>
              <a:pPr/>
              <a:t>21</a:t>
            </a:fld>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r>
              <a:rPr lang="en-US" altLang="en-US" i="1" dirty="0" smtClean="0"/>
              <a:t>CDC, Centers for Disease Control and Prevention; HBV, hepatitis B virus; </a:t>
            </a:r>
            <a:r>
              <a:rPr lang="en-US" altLang="en-US" i="1" dirty="0" err="1" smtClean="0"/>
              <a:t>PrEP</a:t>
            </a:r>
            <a:r>
              <a:rPr lang="en-US" altLang="en-US" i="1" dirty="0" smtClean="0"/>
              <a:t>, pre-exposure prophylaxis.</a:t>
            </a:r>
            <a:endParaRPr lang="en-US" altLang="en-US" dirty="0" smtClean="0"/>
          </a:p>
          <a:p>
            <a:endParaRPr lang="en-US" altLang="en-US" dirty="0" smtClean="0"/>
          </a:p>
          <a:p>
            <a:r>
              <a:rPr lang="en-US" altLang="en-US" dirty="0" smtClean="0"/>
              <a:t>The CDC provides thoughtful guidelines about clinical eligibility for </a:t>
            </a:r>
            <a:r>
              <a:rPr lang="en-US" altLang="en-US" dirty="0" err="1" smtClean="0"/>
              <a:t>PrEP.</a:t>
            </a:r>
            <a:r>
              <a:rPr lang="en-US" altLang="en-US" dirty="0" smtClean="0"/>
              <a:t> The following are required before prescribing </a:t>
            </a:r>
            <a:r>
              <a:rPr lang="en-US" altLang="en-US" dirty="0" err="1" smtClean="0"/>
              <a:t>PrEP</a:t>
            </a:r>
            <a:r>
              <a:rPr lang="en-US" altLang="en-US" dirty="0" smtClean="0"/>
              <a:t> to identify patients for whom </a:t>
            </a:r>
            <a:r>
              <a:rPr lang="en-US" altLang="en-US" dirty="0" err="1" smtClean="0"/>
              <a:t>PrEP</a:t>
            </a:r>
            <a:r>
              <a:rPr lang="en-US" altLang="en-US" dirty="0" smtClean="0"/>
              <a:t> would be harmful or may present risks to health. A documented HIV-negative test result without signs or symptoms of acute HIV infection. We also want to see normal renal function, no use of contraindicated medications, and document hepatitis B virus infection status and vaccination status. </a:t>
            </a:r>
          </a:p>
          <a:p>
            <a:r>
              <a:rPr lang="en-US" altLang="en-US" dirty="0" smtClean="0"/>
              <a:t> </a:t>
            </a:r>
          </a:p>
          <a:p>
            <a:r>
              <a:rPr lang="en-US" altLang="en-US" dirty="0" err="1" smtClean="0"/>
              <a:t>Tenofovir</a:t>
            </a:r>
            <a:r>
              <a:rPr lang="en-US" altLang="en-US" dirty="0" smtClean="0"/>
              <a:t>/FTC has hepatitis B antiviral activity, and cessation of the antiviral medication will cause a viral rebound in patients with hepatitis B. Infrequently, especially in the setting of advanced liver disease, this may cause an acute liver failure as a result of that viral rebound and the subsequent inflammation. </a:t>
            </a:r>
          </a:p>
        </p:txBody>
      </p:sp>
      <p:sp>
        <p:nvSpPr>
          <p:cNvPr id="71684" name="Slide Number Placeholder 3"/>
          <p:cNvSpPr>
            <a:spLocks noGrp="1"/>
          </p:cNvSpPr>
          <p:nvPr>
            <p:ph type="sldNum" sz="quarter" idx="5"/>
          </p:nvPr>
        </p:nvSpPr>
        <p:spPr>
          <a:noFill/>
        </p:spPr>
        <p:txBody>
          <a:bodyPr/>
          <a:lstStyle/>
          <a:p>
            <a:fld id="{ED740998-10E7-472F-A141-1CCA72913F43}" type="slidenum">
              <a:rPr lang="en-US" altLang="en-US" smtClean="0"/>
              <a:pPr/>
              <a:t>22</a:t>
            </a:fld>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r>
              <a:rPr lang="en-US" altLang="en-US" i="1" smtClean="0"/>
              <a:t>Ab, antibody; Ag, antigen; PrEP, pre-exposure prophylaxis.</a:t>
            </a:r>
          </a:p>
          <a:p>
            <a:endParaRPr lang="en-US" altLang="en-US" i="1" smtClean="0"/>
          </a:p>
          <a:p>
            <a:r>
              <a:rPr lang="en-US" altLang="en-US" smtClean="0"/>
              <a:t>We want to make sure we screen properly for HIV and exclude both acute and chronic infection. Consider the variety of testing methods, including fourth-generation combination HIV antigen and antibody tests or viral load testing using nucleic acid-based tests. At a minimum, document negative antibody test within the week before starting PrEP. Do not accept patient-reported results, and avoid the use of oral rapid HIV testing due to lower sensitivity. </a:t>
            </a:r>
          </a:p>
          <a:p>
            <a:endParaRPr lang="en-US" altLang="en-US" smtClean="0"/>
          </a:p>
        </p:txBody>
      </p:sp>
      <p:sp>
        <p:nvSpPr>
          <p:cNvPr id="72708" name="Slide Number Placeholder 3"/>
          <p:cNvSpPr>
            <a:spLocks noGrp="1"/>
          </p:cNvSpPr>
          <p:nvPr>
            <p:ph type="sldNum" sz="quarter" idx="5"/>
          </p:nvPr>
        </p:nvSpPr>
        <p:spPr>
          <a:noFill/>
        </p:spPr>
        <p:txBody>
          <a:bodyPr/>
          <a:lstStyle/>
          <a:p>
            <a:fld id="{22A6D85C-7B95-4489-BB8E-5E87A21B91B0}" type="slidenum">
              <a:rPr lang="en-US" altLang="en-US" smtClean="0"/>
              <a:pPr/>
              <a:t>23</a:t>
            </a:fld>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r>
              <a:rPr lang="en-US" altLang="en-US" i="1" dirty="0" err="1" smtClean="0"/>
              <a:t>PrEP</a:t>
            </a:r>
            <a:r>
              <a:rPr lang="en-US" altLang="en-US" i="1" dirty="0" smtClean="0"/>
              <a:t>, pre-exposure prophylaxis.</a:t>
            </a:r>
          </a:p>
          <a:p>
            <a:endParaRPr lang="en-US" altLang="en-US" i="1" dirty="0" smtClean="0"/>
          </a:p>
          <a:p>
            <a:r>
              <a:rPr lang="en-US" altLang="en-US" dirty="0" smtClean="0"/>
              <a:t>Acute HIV infection is important to think about. Patients who are candidates for </a:t>
            </a:r>
            <a:r>
              <a:rPr lang="en-US" altLang="en-US" dirty="0" err="1" smtClean="0"/>
              <a:t>PrEP</a:t>
            </a:r>
            <a:r>
              <a:rPr lang="en-US" altLang="en-US" dirty="0" smtClean="0"/>
              <a:t> are at substantial risk for HIV infection. Acute HIV infection should be suspected in patients with recent HIV exposure or potential for exposure. Signs and symptoms include fever, rash, </a:t>
            </a:r>
            <a:r>
              <a:rPr lang="en-US" altLang="en-US" dirty="0" err="1" smtClean="0"/>
              <a:t>pharyngitis</a:t>
            </a:r>
            <a:r>
              <a:rPr lang="en-US" altLang="en-US" dirty="0" smtClean="0"/>
              <a:t>, </a:t>
            </a:r>
            <a:r>
              <a:rPr lang="en-US" altLang="en-US" dirty="0" err="1" smtClean="0"/>
              <a:t>lymphadenopathy</a:t>
            </a:r>
            <a:r>
              <a:rPr lang="en-US" altLang="en-US" dirty="0" smtClean="0"/>
              <a:t>, etc. All </a:t>
            </a:r>
            <a:r>
              <a:rPr lang="en-US" altLang="en-US" dirty="0" err="1" smtClean="0"/>
              <a:t>PrEP</a:t>
            </a:r>
            <a:r>
              <a:rPr lang="en-US" altLang="en-US" dirty="0" smtClean="0"/>
              <a:t> candidates with a negative or indeterminate HIV antibody test should be asked about symptoms of viral illness in the previous month or on the day of evaluation. </a:t>
            </a:r>
          </a:p>
          <a:p>
            <a:r>
              <a:rPr lang="en-US" altLang="en-US" dirty="0" smtClean="0"/>
              <a:t> </a:t>
            </a:r>
          </a:p>
          <a:p>
            <a:r>
              <a:rPr lang="en-US" altLang="en-US" dirty="0" smtClean="0"/>
              <a:t>In the </a:t>
            </a:r>
            <a:r>
              <a:rPr lang="en-US" altLang="en-US" dirty="0" err="1" smtClean="0"/>
              <a:t>iPrEx</a:t>
            </a:r>
            <a:r>
              <a:rPr lang="en-US" altLang="en-US" dirty="0" smtClean="0"/>
              <a:t> trial, drug-resistant virus developed in 2 persons with unrecognized acute HIV infection at enrollment and for whom </a:t>
            </a:r>
            <a:r>
              <a:rPr lang="en-US" altLang="en-US" dirty="0" err="1" smtClean="0"/>
              <a:t>tenofovir</a:t>
            </a:r>
            <a:r>
              <a:rPr lang="en-US" altLang="en-US" dirty="0" smtClean="0"/>
              <a:t>/FTC had been dispensed. These participants had negative antibody test results before they started taking </a:t>
            </a:r>
            <a:r>
              <a:rPr lang="en-US" altLang="en-US" dirty="0" err="1" smtClean="0"/>
              <a:t>PrEP.</a:t>
            </a:r>
            <a:r>
              <a:rPr lang="en-US" altLang="en-US" dirty="0" smtClean="0"/>
              <a:t> They tested positive at a later study visit. Returning to the initial blood specimens using PCR technology during that initial visit found the virus present. </a:t>
            </a:r>
          </a:p>
          <a:p>
            <a:endParaRPr lang="en-US" altLang="en-US" dirty="0" smtClean="0"/>
          </a:p>
        </p:txBody>
      </p:sp>
      <p:sp>
        <p:nvSpPr>
          <p:cNvPr id="73732" name="Slide Number Placeholder 3"/>
          <p:cNvSpPr>
            <a:spLocks noGrp="1"/>
          </p:cNvSpPr>
          <p:nvPr>
            <p:ph type="sldNum" sz="quarter" idx="5"/>
          </p:nvPr>
        </p:nvSpPr>
        <p:spPr>
          <a:noFill/>
        </p:spPr>
        <p:txBody>
          <a:bodyPr/>
          <a:lstStyle/>
          <a:p>
            <a:fld id="{8681E8D2-2FED-4DBD-9FFF-CDB74EA4B17D}" type="slidenum">
              <a:rPr lang="en-US" altLang="en-US" smtClean="0"/>
              <a:pPr/>
              <a:t>24</a:t>
            </a:fld>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r>
              <a:rPr lang="en-US" altLang="en-US" i="1" dirty="0" smtClean="0"/>
              <a:t>FDA, US Food and Drug Administration; </a:t>
            </a:r>
            <a:r>
              <a:rPr lang="en-US" altLang="en-US" i="1" dirty="0" err="1" smtClean="0"/>
              <a:t>PrEP</a:t>
            </a:r>
            <a:r>
              <a:rPr lang="en-US" altLang="en-US" i="1" dirty="0" smtClean="0"/>
              <a:t>, pre-exposure prophylaxis; VL, viral load.</a:t>
            </a:r>
          </a:p>
          <a:p>
            <a:endParaRPr lang="en-US" altLang="en-US" i="1" dirty="0" smtClean="0"/>
          </a:p>
          <a:p>
            <a:r>
              <a:rPr lang="en-US" altLang="en-US" dirty="0" smtClean="0"/>
              <a:t>This is a nice algorithm which shows us how we can document HIV status. As we see, we start with an HIV immunoassay blood test, and if that is positive, we would obviously move forward towards confirmatory testing. </a:t>
            </a:r>
          </a:p>
          <a:p>
            <a:r>
              <a:rPr lang="en-US" altLang="en-US" dirty="0" smtClean="0"/>
              <a:t> </a:t>
            </a:r>
          </a:p>
          <a:p>
            <a:r>
              <a:rPr lang="en-US" altLang="en-US" dirty="0" smtClean="0"/>
              <a:t>If the person is negative or indeterminate, we continue on the algorithm. We want to look to see if any signs or symptoms of acute infection are present. I would additionally say we want to ascertain what their risk is for infection as well. And if either are present, we would continue down the algorithm with one of 3 options. </a:t>
            </a:r>
          </a:p>
          <a:p>
            <a:r>
              <a:rPr lang="en-US" altLang="en-US" dirty="0" smtClean="0"/>
              <a:t> </a:t>
            </a:r>
          </a:p>
          <a:p>
            <a:r>
              <a:rPr lang="en-US" altLang="en-US" dirty="0" smtClean="0"/>
              <a:t>The first is to delay </a:t>
            </a:r>
            <a:r>
              <a:rPr lang="en-US" altLang="en-US" dirty="0" err="1" smtClean="0"/>
              <a:t>PrEP</a:t>
            </a:r>
            <a:r>
              <a:rPr lang="en-US" altLang="en-US" dirty="0" smtClean="0"/>
              <a:t> and repeat antibody screening in 1month. Option 2 is to send that blood specimen for our fourth-generation antibody/antigen combination test. And option 3 is to send the blood for HIV-1 viral load study. The time difference between option 2 and 3 is real but minimal, as option 2 with its p24 antigen study will identify HIV infections generally within about 2 weeks and is a very sensitive study.</a:t>
            </a:r>
          </a:p>
          <a:p>
            <a:endParaRPr lang="en-US" altLang="en-US" dirty="0" smtClean="0"/>
          </a:p>
          <a:p>
            <a:endParaRPr lang="en-US" altLang="en-US" dirty="0" smtClean="0"/>
          </a:p>
          <a:p>
            <a:endParaRPr lang="en-US" altLang="en-US" dirty="0" smtClean="0"/>
          </a:p>
        </p:txBody>
      </p:sp>
      <p:sp>
        <p:nvSpPr>
          <p:cNvPr id="74756" name="Slide Number Placeholder 3"/>
          <p:cNvSpPr>
            <a:spLocks noGrp="1"/>
          </p:cNvSpPr>
          <p:nvPr>
            <p:ph type="sldNum" sz="quarter" idx="5"/>
          </p:nvPr>
        </p:nvSpPr>
        <p:spPr>
          <a:noFill/>
        </p:spPr>
        <p:txBody>
          <a:bodyPr/>
          <a:lstStyle/>
          <a:p>
            <a:fld id="{3580F4D7-C39C-4965-A750-5217EDA683BD}" type="slidenum">
              <a:rPr lang="en-US" altLang="en-US" smtClean="0"/>
              <a:pPr/>
              <a:t>25</a:t>
            </a:fld>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p:spPr>
        <p:txBody>
          <a:bodyPr/>
          <a:lstStyle/>
          <a:p>
            <a:r>
              <a:rPr lang="en-US" altLang="en-US" i="1" dirty="0" err="1" smtClean="0"/>
              <a:t>CrCl</a:t>
            </a:r>
            <a:r>
              <a:rPr lang="en-US" altLang="en-US" i="1" dirty="0" smtClean="0"/>
              <a:t>, </a:t>
            </a:r>
            <a:r>
              <a:rPr lang="en-US" altLang="en-US" i="1" dirty="0" err="1" smtClean="0"/>
              <a:t>creatinine</a:t>
            </a:r>
            <a:r>
              <a:rPr lang="en-US" altLang="en-US" i="1" dirty="0" smtClean="0"/>
              <a:t> clearance; FTC, </a:t>
            </a:r>
            <a:r>
              <a:rPr lang="en-US" altLang="en-US" i="1" dirty="0" err="1" smtClean="0"/>
              <a:t>emtricitabine</a:t>
            </a:r>
            <a:r>
              <a:rPr lang="en-US" altLang="en-US" i="1" dirty="0" smtClean="0"/>
              <a:t>; </a:t>
            </a:r>
            <a:r>
              <a:rPr lang="en-US" altLang="en-US" i="1" dirty="0" err="1" smtClean="0"/>
              <a:t>HBsAg</a:t>
            </a:r>
            <a:r>
              <a:rPr lang="en-US" altLang="en-US" i="1" dirty="0" smtClean="0"/>
              <a:t>, hepatitis B surface antigen; HBV, hepatitis B virus; HCV, hepatitis C virus; </a:t>
            </a:r>
            <a:r>
              <a:rPr lang="en-US" altLang="en-US" i="1" dirty="0" err="1" smtClean="0"/>
              <a:t>PrEP</a:t>
            </a:r>
            <a:r>
              <a:rPr lang="en-US" altLang="en-US" i="1" dirty="0" smtClean="0"/>
              <a:t>, pre-exposure prophylaxis; STI, sexually transmitted infection; TDF, </a:t>
            </a:r>
            <a:r>
              <a:rPr lang="en-US" altLang="en-US" i="1" dirty="0" err="1" smtClean="0"/>
              <a:t>tenofovir</a:t>
            </a:r>
            <a:r>
              <a:rPr lang="en-US" altLang="en-US" i="1" dirty="0" smtClean="0"/>
              <a:t>.</a:t>
            </a:r>
          </a:p>
          <a:p>
            <a:endParaRPr lang="en-US" altLang="en-US" i="1" dirty="0" smtClean="0"/>
          </a:p>
          <a:p>
            <a:r>
              <a:rPr lang="en-US" altLang="en-US" dirty="0" smtClean="0"/>
              <a:t>We want to consider other tests beyond infection screening in patients that are considering </a:t>
            </a:r>
            <a:r>
              <a:rPr lang="en-US" altLang="en-US" dirty="0" err="1" smtClean="0"/>
              <a:t>PrEP.</a:t>
            </a:r>
            <a:r>
              <a:rPr lang="en-US" altLang="en-US" dirty="0" smtClean="0"/>
              <a:t> We want to evaluate for </a:t>
            </a:r>
            <a:r>
              <a:rPr lang="en-US" altLang="en-US" dirty="0" err="1" smtClean="0"/>
              <a:t>comorbidities</a:t>
            </a:r>
            <a:r>
              <a:rPr lang="en-US" altLang="en-US" dirty="0" smtClean="0"/>
              <a:t> that may complicate </a:t>
            </a:r>
            <a:r>
              <a:rPr lang="en-US" altLang="en-US" dirty="0" err="1" smtClean="0"/>
              <a:t>PrEP</a:t>
            </a:r>
            <a:r>
              <a:rPr lang="en-US" altLang="en-US" dirty="0" smtClean="0"/>
              <a:t> use, such as renal disease, viral hepatitis, and drug interactions. Any person with an estimated </a:t>
            </a:r>
            <a:r>
              <a:rPr lang="en-US" altLang="en-US" dirty="0" err="1" smtClean="0"/>
              <a:t>creatinine</a:t>
            </a:r>
            <a:r>
              <a:rPr lang="en-US" altLang="en-US" dirty="0" smtClean="0"/>
              <a:t> clearance of less than 60 should not be prescribed </a:t>
            </a:r>
            <a:r>
              <a:rPr lang="en-US" altLang="en-US" dirty="0" err="1" smtClean="0"/>
              <a:t>PrEP</a:t>
            </a:r>
            <a:r>
              <a:rPr lang="en-US" altLang="en-US" dirty="0" smtClean="0"/>
              <a:t> with </a:t>
            </a:r>
            <a:r>
              <a:rPr lang="en-US" altLang="en-US" dirty="0" err="1" smtClean="0"/>
              <a:t>tenofovir</a:t>
            </a:r>
            <a:r>
              <a:rPr lang="en-US" altLang="en-US" dirty="0" smtClean="0"/>
              <a:t>/FTC. Document hepatitis B and hepatitis C status before </a:t>
            </a:r>
            <a:r>
              <a:rPr lang="en-US" altLang="en-US" dirty="0" err="1" smtClean="0"/>
              <a:t>PrEP</a:t>
            </a:r>
            <a:r>
              <a:rPr lang="en-US" altLang="en-US" dirty="0" smtClean="0"/>
              <a:t> use, and vaccinate patients who are hepatitis B susceptible. And those patients who live with hepatitis B, we want to consider managing them properly with a </a:t>
            </a:r>
            <a:r>
              <a:rPr lang="en-US" altLang="en-US" dirty="0" err="1" smtClean="0"/>
              <a:t>hepatologist</a:t>
            </a:r>
            <a:r>
              <a:rPr lang="en-US" altLang="en-US" dirty="0" smtClean="0"/>
              <a:t>—someone who can help us monitor for hepatitis B flares and properly assess the patient if that were to occur. </a:t>
            </a:r>
          </a:p>
          <a:p>
            <a:r>
              <a:rPr lang="en-US" altLang="en-US" dirty="0" smtClean="0"/>
              <a:t> </a:t>
            </a:r>
          </a:p>
          <a:p>
            <a:r>
              <a:rPr lang="en-US" altLang="en-US" dirty="0" smtClean="0"/>
              <a:t>There are optional assessments. Patients with bone disease or significant risk factors for osteoporosis should be referred for appropriate management. Therapeutic drug monitoring in certain settings is an option to help evaluate adherence and absorption. And we may also consider a metabolic panel, urinalysis, STI, and pregnancy screenings, when appropriate. </a:t>
            </a:r>
          </a:p>
          <a:p>
            <a:endParaRPr lang="en-US" altLang="en-US" dirty="0" smtClean="0"/>
          </a:p>
        </p:txBody>
      </p:sp>
      <p:sp>
        <p:nvSpPr>
          <p:cNvPr id="75780" name="Slide Number Placeholder 3"/>
          <p:cNvSpPr>
            <a:spLocks noGrp="1"/>
          </p:cNvSpPr>
          <p:nvPr>
            <p:ph type="sldNum" sz="quarter" idx="5"/>
          </p:nvPr>
        </p:nvSpPr>
        <p:spPr>
          <a:noFill/>
        </p:spPr>
        <p:txBody>
          <a:bodyPr/>
          <a:lstStyle/>
          <a:p>
            <a:fld id="{082C78B8-B41B-476A-BCD0-A458A86B9734}" type="slidenum">
              <a:rPr lang="en-US" altLang="en-US" smtClean="0"/>
              <a:pPr/>
              <a:t>26</a:t>
            </a:fld>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r>
              <a:rPr lang="en-US" altLang="en-US" i="1" dirty="0" smtClean="0"/>
              <a:t>AE, adverse event; FTC, </a:t>
            </a:r>
            <a:r>
              <a:rPr lang="en-US" altLang="en-US" i="1" dirty="0" err="1" smtClean="0"/>
              <a:t>emtricitabine</a:t>
            </a:r>
            <a:r>
              <a:rPr lang="en-US" altLang="en-US" i="1" dirty="0" smtClean="0"/>
              <a:t>; </a:t>
            </a:r>
            <a:r>
              <a:rPr lang="en-US" altLang="en-US" i="1" dirty="0" err="1" smtClean="0"/>
              <a:t>PrEP</a:t>
            </a:r>
            <a:r>
              <a:rPr lang="en-US" altLang="en-US" i="1" dirty="0" smtClean="0"/>
              <a:t>, pre-exposure prophylaxis; TDF, </a:t>
            </a:r>
            <a:r>
              <a:rPr lang="en-US" altLang="en-US" i="1" dirty="0" err="1" smtClean="0"/>
              <a:t>tenofovir</a:t>
            </a:r>
            <a:r>
              <a:rPr lang="en-US" altLang="en-US" i="1" dirty="0" smtClean="0"/>
              <a:t>.</a:t>
            </a:r>
          </a:p>
          <a:p>
            <a:endParaRPr lang="en-US" altLang="en-US" i="1" dirty="0" smtClean="0"/>
          </a:p>
          <a:p>
            <a:r>
              <a:rPr lang="en-US" altLang="en-US" dirty="0" smtClean="0"/>
              <a:t>We must encourage our patients to think about the risk and benefit of </a:t>
            </a:r>
            <a:r>
              <a:rPr lang="en-US" altLang="en-US" dirty="0" err="1" smtClean="0"/>
              <a:t>PrEP</a:t>
            </a:r>
            <a:r>
              <a:rPr lang="en-US" altLang="en-US" dirty="0" smtClean="0"/>
              <a:t> because that conversation is likely going to evolve as their risks change and their health changes. We want to inform patients about adverse events observed in HIV-uninfected participants in </a:t>
            </a:r>
            <a:r>
              <a:rPr lang="en-US" altLang="en-US" dirty="0" err="1" smtClean="0"/>
              <a:t>PrEP</a:t>
            </a:r>
            <a:r>
              <a:rPr lang="en-US" altLang="en-US" dirty="0" smtClean="0"/>
              <a:t> trials. </a:t>
            </a:r>
          </a:p>
          <a:p>
            <a:r>
              <a:rPr lang="en-US" altLang="en-US" dirty="0" smtClean="0"/>
              <a:t> </a:t>
            </a:r>
          </a:p>
          <a:p>
            <a:r>
              <a:rPr lang="en-US" altLang="en-US" dirty="0" smtClean="0"/>
              <a:t>Fortunately, these adverse events have been mild and not frequently reported. In the </a:t>
            </a:r>
            <a:r>
              <a:rPr lang="en-US" altLang="en-US" dirty="0" err="1" smtClean="0"/>
              <a:t>iPrEx</a:t>
            </a:r>
            <a:r>
              <a:rPr lang="en-US" altLang="en-US" dirty="0" smtClean="0"/>
              <a:t> trial, for example, there was a small but statistically significant side effect of early nausea which likely led to some small weight loss. As we know, </a:t>
            </a:r>
            <a:r>
              <a:rPr lang="en-US" altLang="en-US" dirty="0" err="1" smtClean="0"/>
              <a:t>tenofovir</a:t>
            </a:r>
            <a:r>
              <a:rPr lang="en-US" altLang="en-US" dirty="0" smtClean="0"/>
              <a:t> is associated with bone and renal toxicity, and there is the potential for other serious adverse effects with long-term use. </a:t>
            </a:r>
          </a:p>
          <a:p>
            <a:r>
              <a:rPr lang="en-US" altLang="en-US" dirty="0" smtClean="0"/>
              <a:t> </a:t>
            </a:r>
          </a:p>
          <a:p>
            <a:r>
              <a:rPr lang="en-US" altLang="en-US" dirty="0" smtClean="0"/>
              <a:t>When counseling my patients, I often tell them about my experience with HIV therapy. I reassure them that </a:t>
            </a:r>
            <a:r>
              <a:rPr lang="en-US" altLang="en-US" dirty="0" err="1" smtClean="0"/>
              <a:t>tenofovir</a:t>
            </a:r>
            <a:r>
              <a:rPr lang="en-US" altLang="en-US" dirty="0" smtClean="0"/>
              <a:t> and FTC has been prescribed for many years in people living with HIV, and we have a lot of confidence in our knowledge of the medication. But I do explain that there are some areas where understanding is lacking. For example, I’ll say that men and women living with HIV often have many chronic health problems, and while HIV is likely the cause for that, we’re uncertain how much medications such as </a:t>
            </a:r>
            <a:r>
              <a:rPr lang="en-US" altLang="en-US" dirty="0" err="1" smtClean="0"/>
              <a:t>tenofovir</a:t>
            </a:r>
            <a:r>
              <a:rPr lang="en-US" altLang="en-US" dirty="0" smtClean="0"/>
              <a:t> and FTC contribute to that. So there is some acceptance on the part of the patient as to the potential for other adverse effects, especially with long-term use, and as was shown earlier, the potential for drug-resistant HIV infection if somebody had unrecognized acute HIV infection when they started taking </a:t>
            </a:r>
            <a:r>
              <a:rPr lang="en-US" altLang="en-US" dirty="0" err="1" smtClean="0"/>
              <a:t>PrEP.</a:t>
            </a:r>
            <a:r>
              <a:rPr lang="en-US" altLang="en-US" dirty="0" smtClean="0"/>
              <a:t> </a:t>
            </a:r>
          </a:p>
          <a:p>
            <a:endParaRPr lang="en-US" altLang="en-US" i="1" dirty="0" smtClean="0"/>
          </a:p>
        </p:txBody>
      </p:sp>
      <p:sp>
        <p:nvSpPr>
          <p:cNvPr id="76804" name="Slide Number Placeholder 3"/>
          <p:cNvSpPr>
            <a:spLocks noGrp="1"/>
          </p:cNvSpPr>
          <p:nvPr>
            <p:ph type="sldNum" sz="quarter" idx="5"/>
          </p:nvPr>
        </p:nvSpPr>
        <p:spPr>
          <a:noFill/>
        </p:spPr>
        <p:txBody>
          <a:bodyPr/>
          <a:lstStyle/>
          <a:p>
            <a:fld id="{A54F1808-B2AC-441E-B45C-FCEF24FFE0BA}" type="slidenum">
              <a:rPr lang="en-US" altLang="en-US" smtClean="0"/>
              <a:pPr/>
              <a:t>27</a:t>
            </a:fld>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r>
              <a:rPr lang="en-US" altLang="en-US" smtClean="0"/>
              <a:t>Adherence counseling.</a:t>
            </a:r>
          </a:p>
          <a:p>
            <a:endParaRPr lang="en-US" altLang="en-US" smtClean="0"/>
          </a:p>
        </p:txBody>
      </p:sp>
      <p:sp>
        <p:nvSpPr>
          <p:cNvPr id="77828" name="Slide Number Placeholder 3"/>
          <p:cNvSpPr>
            <a:spLocks noGrp="1"/>
          </p:cNvSpPr>
          <p:nvPr>
            <p:ph type="sldNum" sz="quarter" idx="5"/>
          </p:nvPr>
        </p:nvSpPr>
        <p:spPr>
          <a:noFill/>
        </p:spPr>
        <p:txBody>
          <a:bodyPr/>
          <a:lstStyle/>
          <a:p>
            <a:fld id="{8D7CCD1B-C495-4AF8-B7CF-3A672A56591F}" type="slidenum">
              <a:rPr lang="en-US" altLang="en-US" smtClean="0"/>
              <a:pPr/>
              <a:t>28</a:t>
            </a:fld>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r>
              <a:rPr lang="en-US" altLang="en-US" i="1" smtClean="0"/>
              <a:t>CDC, Centers for Disease Control and Prevention; FDA, US Food and Drug Administration; FTC, emtricitabine; IDU, injection drug users; MSM, men who have sex with men; PrEP, pre-exposure prophylaxis; TDF, tenofovir.</a:t>
            </a:r>
          </a:p>
          <a:p>
            <a:endParaRPr lang="en-US" altLang="en-US" i="1" smtClean="0"/>
          </a:p>
          <a:p>
            <a:r>
              <a:rPr lang="en-US" altLang="en-US" smtClean="0"/>
              <a:t>Fixed-dose tenofovir/FTC is the recommended PrEP regimen for men who have sex with men, heterosexually active men and women, and intravenous drug users who meet PrEP prescribing criteria. It is dosed as a single pill taken once daily. This regimen is approved by the FDA for PrEP use. Provide a prescription or refill for no more than 90 days to ensure follow-up and contact with the patient.</a:t>
            </a:r>
          </a:p>
          <a:p>
            <a:r>
              <a:rPr lang="en-US" altLang="en-US" smtClean="0"/>
              <a:t> </a:t>
            </a:r>
          </a:p>
          <a:p>
            <a:r>
              <a:rPr lang="en-US" altLang="en-US" smtClean="0"/>
              <a:t>Tenofovir alone may be considered as an alternative for intravenous drug users and heterosexually active men and women, but not the MSM community at this point, based on efficacy data from clinical trials. This regimen, by the way—tenofovir alone is not approved by the FDA for PrEP use. </a:t>
            </a:r>
          </a:p>
          <a:p>
            <a:endParaRPr lang="en-US" altLang="en-US" smtClean="0"/>
          </a:p>
        </p:txBody>
      </p:sp>
      <p:sp>
        <p:nvSpPr>
          <p:cNvPr id="78852" name="Slide Number Placeholder 3"/>
          <p:cNvSpPr>
            <a:spLocks noGrp="1"/>
          </p:cNvSpPr>
          <p:nvPr>
            <p:ph type="sldNum" sz="quarter" idx="5"/>
          </p:nvPr>
        </p:nvSpPr>
        <p:spPr>
          <a:noFill/>
        </p:spPr>
        <p:txBody>
          <a:bodyPr/>
          <a:lstStyle/>
          <a:p>
            <a:fld id="{D2223CAC-0F4C-462A-8BE8-C78C21495665}" type="slidenum">
              <a:rPr lang="en-US" altLang="en-US" smtClean="0"/>
              <a:pPr/>
              <a:t>29</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r>
              <a:rPr lang="en-US" altLang="en-US" smtClean="0"/>
              <a:t>My name is Kevin O’Hara. It’s a pleasure to be working with you. </a:t>
            </a:r>
          </a:p>
          <a:p>
            <a:r>
              <a:rPr lang="en-US" altLang="en-US" smtClean="0"/>
              <a:t> </a:t>
            </a:r>
          </a:p>
          <a:p>
            <a:r>
              <a:rPr lang="en-US" altLang="en-US" smtClean="0"/>
              <a:t>And I’m Marcy Gelman, Adult Nurse Practitioner in Boston, Massachusetts. </a:t>
            </a:r>
          </a:p>
          <a:p>
            <a:endParaRPr lang="en-US" altLang="en-US" smtClean="0"/>
          </a:p>
        </p:txBody>
      </p:sp>
      <p:sp>
        <p:nvSpPr>
          <p:cNvPr id="52228" name="Slide Number Placeholder 3"/>
          <p:cNvSpPr>
            <a:spLocks noGrp="1"/>
          </p:cNvSpPr>
          <p:nvPr>
            <p:ph type="sldNum" sz="quarter" idx="5"/>
          </p:nvPr>
        </p:nvSpPr>
        <p:spPr>
          <a:noFill/>
        </p:spPr>
        <p:txBody>
          <a:bodyPr/>
          <a:lstStyle/>
          <a:p>
            <a:fld id="{AF8221D8-996A-4771-AB07-C3683DD64A80}" type="slidenum">
              <a:rPr lang="en-US" altLang="en-US" smtClean="0"/>
              <a:pPr/>
              <a:t>3</a:t>
            </a:fld>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r>
              <a:rPr lang="en-US" altLang="en-US" i="1" dirty="0" smtClean="0"/>
              <a:t>FTC, </a:t>
            </a:r>
            <a:r>
              <a:rPr lang="en-US" altLang="en-US" i="1" dirty="0" err="1" smtClean="0"/>
              <a:t>emtricitabine</a:t>
            </a:r>
            <a:r>
              <a:rPr lang="en-US" altLang="en-US" i="1" dirty="0" smtClean="0"/>
              <a:t>; MSM, men who have sex with men; </a:t>
            </a:r>
            <a:r>
              <a:rPr lang="en-US" altLang="en-US" i="1" dirty="0" err="1" smtClean="0"/>
              <a:t>PrEP</a:t>
            </a:r>
            <a:r>
              <a:rPr lang="en-US" altLang="en-US" i="1" dirty="0" smtClean="0"/>
              <a:t>, pre-exposure prophylaxis; TDF, </a:t>
            </a:r>
            <a:r>
              <a:rPr lang="en-US" altLang="en-US" i="1" dirty="0" err="1" smtClean="0"/>
              <a:t>tenofovir</a:t>
            </a:r>
            <a:r>
              <a:rPr lang="en-US" altLang="en-US" i="1" dirty="0" smtClean="0"/>
              <a:t>; TFV-DP, </a:t>
            </a:r>
            <a:r>
              <a:rPr lang="en-US" altLang="en-US" i="1" dirty="0" err="1" smtClean="0"/>
              <a:t>tenofovir</a:t>
            </a:r>
            <a:r>
              <a:rPr lang="en-US" altLang="en-US" i="1" dirty="0" smtClean="0"/>
              <a:t> </a:t>
            </a:r>
            <a:r>
              <a:rPr lang="en-US" altLang="en-US" i="1" dirty="0" err="1" smtClean="0"/>
              <a:t>diphosphate</a:t>
            </a:r>
            <a:r>
              <a:rPr lang="en-US" altLang="en-US" i="1" dirty="0" smtClean="0"/>
              <a:t>.</a:t>
            </a:r>
          </a:p>
          <a:p>
            <a:endParaRPr lang="en-US" altLang="en-US" i="1" dirty="0" smtClean="0"/>
          </a:p>
          <a:p>
            <a:r>
              <a:rPr lang="en-US" altLang="en-US" dirty="0" smtClean="0"/>
              <a:t>In the </a:t>
            </a:r>
            <a:r>
              <a:rPr lang="en-US" altLang="en-US" dirty="0" err="1" smtClean="0"/>
              <a:t>iPrEx</a:t>
            </a:r>
            <a:r>
              <a:rPr lang="en-US" altLang="en-US" dirty="0" smtClean="0"/>
              <a:t> open-label extension study of </a:t>
            </a:r>
            <a:r>
              <a:rPr lang="en-US" altLang="en-US" dirty="0" err="1" smtClean="0"/>
              <a:t>tenofovir</a:t>
            </a:r>
            <a:r>
              <a:rPr lang="en-US" altLang="en-US" dirty="0" smtClean="0"/>
              <a:t>/FTC in men who have sex with men and transgender women, we found that 100% adherence was not required to attain full benefit from </a:t>
            </a:r>
            <a:r>
              <a:rPr lang="en-US" altLang="en-US" dirty="0" err="1" smtClean="0"/>
              <a:t>PrEP.</a:t>
            </a:r>
            <a:r>
              <a:rPr lang="en-US" altLang="en-US" dirty="0" smtClean="0"/>
              <a:t> The benefit of 4-6 tablets a week was similar to 7 tablets a week, and 2-3 tablets a week was also associated with a significant risk reduction, although not as strong. We also found that higher levels of sexual risk taking at baseline were associated with greater adherence to </a:t>
            </a:r>
            <a:r>
              <a:rPr lang="en-US" altLang="en-US" dirty="0" err="1" smtClean="0"/>
              <a:t>PrEP.</a:t>
            </a:r>
            <a:endParaRPr lang="en-US" altLang="en-US" dirty="0" smtClean="0"/>
          </a:p>
          <a:p>
            <a:endParaRPr lang="en-US" altLang="en-US" dirty="0" smtClean="0"/>
          </a:p>
        </p:txBody>
      </p:sp>
      <p:sp>
        <p:nvSpPr>
          <p:cNvPr id="79876" name="Slide Number Placeholder 3"/>
          <p:cNvSpPr>
            <a:spLocks noGrp="1"/>
          </p:cNvSpPr>
          <p:nvPr>
            <p:ph type="sldNum" sz="quarter" idx="5"/>
          </p:nvPr>
        </p:nvSpPr>
        <p:spPr>
          <a:noFill/>
        </p:spPr>
        <p:txBody>
          <a:bodyPr/>
          <a:lstStyle/>
          <a:p>
            <a:fld id="{633B6915-8CDA-48B0-B4EE-203B3E921DC4}" type="slidenum">
              <a:rPr lang="en-US" altLang="en-US" smtClean="0"/>
              <a:pPr/>
              <a:t>30</a:t>
            </a:fld>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r>
              <a:rPr lang="en-US" altLang="en-US" i="1" smtClean="0"/>
              <a:t>LLOQ, lower limit of quantification; PrEP, pre-exposure prophylaxis; TFV-DP, tenofovir diphosphate.</a:t>
            </a:r>
          </a:p>
          <a:p>
            <a:endParaRPr lang="en-US" altLang="en-US" i="1" smtClean="0"/>
          </a:p>
          <a:p>
            <a:r>
              <a:rPr lang="en-US" altLang="en-US" smtClean="0"/>
              <a:t>This slide further identifies the importance of adherence in</a:t>
            </a:r>
            <a:r>
              <a:rPr lang="en-US" altLang="en-US" b="1" smtClean="0"/>
              <a:t> </a:t>
            </a:r>
            <a:r>
              <a:rPr lang="en-US" altLang="en-US" smtClean="0"/>
              <a:t>the iPrEx open-label study. Here we look at 2 participants who became infected with HIV and that were matched with similar controls by site of study, age, etc. And this demonstrates HIV infection emerges in this setting of reduced drug levels, and these drug levels were obtained through dried blood spot evaluation of tenofovir. </a:t>
            </a:r>
          </a:p>
          <a:p>
            <a:endParaRPr lang="en-US" altLang="en-US" smtClean="0"/>
          </a:p>
        </p:txBody>
      </p:sp>
      <p:sp>
        <p:nvSpPr>
          <p:cNvPr id="80900" name="Slide Number Placeholder 3"/>
          <p:cNvSpPr>
            <a:spLocks noGrp="1"/>
          </p:cNvSpPr>
          <p:nvPr>
            <p:ph type="sldNum" sz="quarter" idx="5"/>
          </p:nvPr>
        </p:nvSpPr>
        <p:spPr>
          <a:noFill/>
        </p:spPr>
        <p:txBody>
          <a:bodyPr/>
          <a:lstStyle/>
          <a:p>
            <a:fld id="{0DA68113-1ADF-40B4-A6A3-20A154F910E1}" type="slidenum">
              <a:rPr lang="en-US" altLang="en-US" smtClean="0"/>
              <a:pPr/>
              <a:t>31</a:t>
            </a:fld>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r>
              <a:rPr lang="en-US" altLang="en-US" dirty="0" smtClean="0"/>
              <a:t>Key components of medication adherence counseling include addressing adverse effects. So if somebody’s having persistent nausea, altered bowel movements, we want to try and identify ways in which we can reduce that adverse effect burden. We want to identify barriers to adherence, which may include shift work issues such as our case or logistical issues—getting to the pharmacy—financial issues with copayments, etc. </a:t>
            </a:r>
          </a:p>
          <a:p>
            <a:r>
              <a:rPr lang="en-US" altLang="en-US" dirty="0" smtClean="0"/>
              <a:t> </a:t>
            </a:r>
          </a:p>
          <a:p>
            <a:r>
              <a:rPr lang="en-US" altLang="en-US" dirty="0" smtClean="0"/>
              <a:t>Respond to missed doses with normalization, </a:t>
            </a:r>
            <a:r>
              <a:rPr lang="en-US" altLang="en-US" dirty="0" err="1" smtClean="0"/>
              <a:t>nonjudgment</a:t>
            </a:r>
            <a:r>
              <a:rPr lang="en-US" altLang="en-US" dirty="0" smtClean="0"/>
              <a:t>, and emphasize the importance of adherence. Keep in mind, patient self-reporting of adherence may not reflect actual adherence. We can use other methods for this, although many are not available in the clinical realm, and that includes therapeutic drug monitoring, and also pharmacy reporting of prescription refills.</a:t>
            </a:r>
          </a:p>
          <a:p>
            <a:endParaRPr lang="en-US" altLang="en-US" dirty="0" smtClean="0"/>
          </a:p>
        </p:txBody>
      </p:sp>
      <p:sp>
        <p:nvSpPr>
          <p:cNvPr id="81924" name="Slide Number Placeholder 3"/>
          <p:cNvSpPr>
            <a:spLocks noGrp="1"/>
          </p:cNvSpPr>
          <p:nvPr>
            <p:ph type="sldNum" sz="quarter" idx="5"/>
          </p:nvPr>
        </p:nvSpPr>
        <p:spPr>
          <a:noFill/>
        </p:spPr>
        <p:txBody>
          <a:bodyPr/>
          <a:lstStyle/>
          <a:p>
            <a:fld id="{5E4058BB-29E3-4A23-8AC1-B830946CE7ED}" type="slidenum">
              <a:rPr lang="en-US" altLang="en-US" smtClean="0"/>
              <a:pPr/>
              <a:t>32</a:t>
            </a:fld>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r>
              <a:rPr lang="en-US" altLang="en-US" smtClean="0"/>
              <a:t>Let’s move forward with on-treatment follow-up</a:t>
            </a:r>
          </a:p>
        </p:txBody>
      </p:sp>
      <p:sp>
        <p:nvSpPr>
          <p:cNvPr id="82948" name="Slide Number Placeholder 3"/>
          <p:cNvSpPr>
            <a:spLocks noGrp="1"/>
          </p:cNvSpPr>
          <p:nvPr>
            <p:ph type="sldNum" sz="quarter" idx="5"/>
          </p:nvPr>
        </p:nvSpPr>
        <p:spPr>
          <a:noFill/>
        </p:spPr>
        <p:txBody>
          <a:bodyPr/>
          <a:lstStyle/>
          <a:p>
            <a:fld id="{E15077C8-FF10-48B6-8D79-DAA6B854EDE2}" type="slidenum">
              <a:rPr lang="en-US" altLang="en-US" smtClean="0"/>
              <a:pPr/>
              <a:t>33</a:t>
            </a:fld>
            <a:endParaRPr lang="en-US"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r>
              <a:rPr lang="en-US" altLang="en-US" i="1" dirty="0" smtClean="0"/>
              <a:t>CDC, Centers for Disease Control and Prevention; </a:t>
            </a:r>
            <a:r>
              <a:rPr lang="en-US" altLang="en-US" i="1" dirty="0" err="1" smtClean="0"/>
              <a:t>PrEP</a:t>
            </a:r>
            <a:r>
              <a:rPr lang="en-US" altLang="en-US" i="1" dirty="0" smtClean="0"/>
              <a:t>, pre-exposure prophylaxis; STI, sexually transmitted infection.</a:t>
            </a:r>
          </a:p>
          <a:p>
            <a:endParaRPr lang="en-US" altLang="en-US" i="1" dirty="0" smtClean="0"/>
          </a:p>
          <a:p>
            <a:r>
              <a:rPr lang="en-US" altLang="en-US" dirty="0" smtClean="0"/>
              <a:t>Patients should be returning for follow-up at least every 3 months. Consider a visit initially after 1 month to assess HIV status, adverse effects, or patient concerns. With all patients, at least every 3 months we want to screen for HIV, offer medication adherence counseling, and behavioral risk reduction support. We want to evaluate for side effects and also sexually transmitted infection symptoms, especially those of HIV.</a:t>
            </a:r>
          </a:p>
          <a:p>
            <a:r>
              <a:rPr lang="en-US" altLang="en-US" dirty="0" smtClean="0"/>
              <a:t> </a:t>
            </a:r>
          </a:p>
          <a:p>
            <a:r>
              <a:rPr lang="en-US" altLang="en-US" dirty="0" smtClean="0"/>
              <a:t>After 3 months and at least every 6 months thereafter, assess renal function. At least every 6 months, test for bacterial sexually transmitted infections, and at least every 12 months, evaluate the need to continue </a:t>
            </a:r>
            <a:r>
              <a:rPr lang="en-US" altLang="en-US" dirty="0" err="1" smtClean="0"/>
              <a:t>PrEP.</a:t>
            </a:r>
            <a:r>
              <a:rPr lang="en-US" altLang="en-US" dirty="0" smtClean="0"/>
              <a:t> </a:t>
            </a:r>
          </a:p>
          <a:p>
            <a:r>
              <a:rPr lang="en-US" altLang="en-US" dirty="0" smtClean="0"/>
              <a:t> </a:t>
            </a:r>
          </a:p>
          <a:p>
            <a:r>
              <a:rPr lang="en-US" altLang="en-US" dirty="0" smtClean="0"/>
              <a:t>With women, we want to test for pregnancy when appropriate. And in those patients living with hepatitis B, every 6-12</a:t>
            </a:r>
            <a:r>
              <a:rPr lang="en-US" altLang="en-US" b="1" dirty="0" smtClean="0"/>
              <a:t> </a:t>
            </a:r>
            <a:r>
              <a:rPr lang="en-US" altLang="en-US" dirty="0" smtClean="0"/>
              <a:t>months, we want to be doing an HBV DNA quantitative assay. And in the event of viral rebound, we want to make sure we are evaluating the health of the liver and patient status properly.</a:t>
            </a:r>
          </a:p>
          <a:p>
            <a:r>
              <a:rPr lang="en-US" altLang="en-US" dirty="0" smtClean="0"/>
              <a:t> </a:t>
            </a:r>
          </a:p>
          <a:p>
            <a:r>
              <a:rPr lang="en-US" altLang="en-US" dirty="0" smtClean="0"/>
              <a:t>My first visit with a patient when we are about to start </a:t>
            </a:r>
            <a:r>
              <a:rPr lang="en-US" altLang="en-US" dirty="0" err="1" smtClean="0"/>
              <a:t>PrEP</a:t>
            </a:r>
            <a:r>
              <a:rPr lang="en-US" altLang="en-US" dirty="0" smtClean="0"/>
              <a:t> includes not only an agreement that the patient accept the potential adverse effects and adherence but also agrees to follow-up on </a:t>
            </a:r>
            <a:r>
              <a:rPr lang="en-US" altLang="en-US" dirty="0" err="1" smtClean="0"/>
              <a:t>PrEP</a:t>
            </a:r>
            <a:r>
              <a:rPr lang="en-US" altLang="en-US" dirty="0" smtClean="0"/>
              <a:t>; I really identify it as a significant commitment on their part. And I identify myself as an ally to support them through this as much as possible, but really for that person’s own health, 3 months is very important for follow-up. </a:t>
            </a:r>
          </a:p>
          <a:p>
            <a:endParaRPr lang="en-US" altLang="en-US" dirty="0" smtClean="0"/>
          </a:p>
        </p:txBody>
      </p:sp>
      <p:sp>
        <p:nvSpPr>
          <p:cNvPr id="83972" name="Slide Number Placeholder 3"/>
          <p:cNvSpPr>
            <a:spLocks noGrp="1"/>
          </p:cNvSpPr>
          <p:nvPr>
            <p:ph type="sldNum" sz="quarter" idx="5"/>
          </p:nvPr>
        </p:nvSpPr>
        <p:spPr>
          <a:noFill/>
        </p:spPr>
        <p:txBody>
          <a:bodyPr/>
          <a:lstStyle/>
          <a:p>
            <a:fld id="{590CC1E7-98C2-4267-8E53-E5396E059ABF}" type="slidenum">
              <a:rPr lang="en-US" altLang="en-US" smtClean="0"/>
              <a:pPr/>
              <a:t>34</a:t>
            </a:fld>
            <a:endParaRPr lang="en-US"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r>
              <a:rPr lang="en-US" altLang="en-US" i="1" dirty="0" err="1" smtClean="0"/>
              <a:t>PrEP</a:t>
            </a:r>
            <a:r>
              <a:rPr lang="en-US" altLang="en-US" i="1" dirty="0" smtClean="0"/>
              <a:t>, pre-exposure prophylaxis.</a:t>
            </a:r>
          </a:p>
          <a:p>
            <a:endParaRPr lang="en-US" altLang="en-US" i="1" dirty="0" smtClean="0"/>
          </a:p>
          <a:p>
            <a:r>
              <a:rPr lang="en-US" altLang="en-US" dirty="0" smtClean="0"/>
              <a:t>Let’s talk about responding to patient-reported challenges. First, we want to discuss the management of common adverse events with patients even before they start </a:t>
            </a:r>
            <a:r>
              <a:rPr lang="en-US" altLang="en-US" dirty="0" err="1" smtClean="0"/>
              <a:t>PrEP</a:t>
            </a:r>
            <a:r>
              <a:rPr lang="en-US" altLang="en-US" dirty="0" smtClean="0"/>
              <a:t> and really emphasize that most will diminish within the first few weeks of starting treatment. We often refer to this as the start-up syndrome. And if there’s nausea, we may encourage patients to take the medicine with food and/or before going to bed at night. And there are also medications which can sometimes be prescribed if the nausea is particularly burdensome.</a:t>
            </a:r>
          </a:p>
          <a:p>
            <a:r>
              <a:rPr lang="en-US" altLang="en-US" dirty="0" smtClean="0"/>
              <a:t> </a:t>
            </a:r>
          </a:p>
          <a:p>
            <a:r>
              <a:rPr lang="en-US" altLang="en-US" dirty="0" smtClean="0"/>
              <a:t>Patients may report feeling stigmatized by peers and medical providers for their use of </a:t>
            </a:r>
            <a:r>
              <a:rPr lang="en-US" altLang="en-US" dirty="0" err="1" smtClean="0"/>
              <a:t>PrEP</a:t>
            </a:r>
            <a:r>
              <a:rPr lang="en-US" altLang="en-US" dirty="0" smtClean="0"/>
              <a:t>, and I’ve heard this from a number of patients utilizing these medications. And I think it’s important that we empower patients to identify a healthcare team which is affirming towards their particular situation. And I think in patients who are identifying stigma from peers, I think we should in a way congratulate our patients for taking ownership of their health and being comfortable discussing this issue. As we identified before, there’s certainly a lack of awareness among the community about </a:t>
            </a:r>
            <a:r>
              <a:rPr lang="en-US" altLang="en-US" dirty="0" err="1" smtClean="0"/>
              <a:t>PrEP.</a:t>
            </a:r>
            <a:r>
              <a:rPr lang="en-US" altLang="en-US" dirty="0" smtClean="0"/>
              <a:t> </a:t>
            </a:r>
          </a:p>
          <a:p>
            <a:r>
              <a:rPr lang="en-US" altLang="en-US" dirty="0" smtClean="0"/>
              <a:t> </a:t>
            </a:r>
          </a:p>
          <a:p>
            <a:r>
              <a:rPr lang="en-US" altLang="en-US" dirty="0" smtClean="0"/>
              <a:t>Issues related to medication access should be addressed promptly, and this may include financial, logistical reasons. As a clinician, I don’t always have the answer to this, but I can at least be empathetic and try and direct someone to a pharmacist or a pharmaceutical company payment assistance program that can be of greater assistance. </a:t>
            </a:r>
          </a:p>
        </p:txBody>
      </p:sp>
      <p:sp>
        <p:nvSpPr>
          <p:cNvPr id="84996" name="Slide Number Placeholder 3"/>
          <p:cNvSpPr>
            <a:spLocks noGrp="1"/>
          </p:cNvSpPr>
          <p:nvPr>
            <p:ph type="sldNum" sz="quarter" idx="5"/>
          </p:nvPr>
        </p:nvSpPr>
        <p:spPr>
          <a:noFill/>
        </p:spPr>
        <p:txBody>
          <a:bodyPr/>
          <a:lstStyle/>
          <a:p>
            <a:fld id="{FC8D1DB4-8664-4D90-8D9A-CF22BE868E5C}" type="slidenum">
              <a:rPr lang="en-US" altLang="en-US" smtClean="0"/>
              <a:pPr/>
              <a:t>35</a:t>
            </a:fld>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p:spPr>
        <p:txBody>
          <a:bodyPr/>
          <a:lstStyle/>
          <a:p>
            <a:r>
              <a:rPr lang="en-US" altLang="en-US" i="1" smtClean="0"/>
              <a:t>FTC, emtricitabine; PrEP, pre-exposure prophylaxis; TDF, tenofovir.</a:t>
            </a:r>
          </a:p>
          <a:p>
            <a:endParaRPr lang="en-US" altLang="en-US" i="1" smtClean="0"/>
          </a:p>
          <a:p>
            <a:r>
              <a:rPr lang="en-US" altLang="en-US" smtClean="0"/>
              <a:t>PrEP trials have found decreasing risk behavior over time. This counters what many thought would occur, a phenomenon known as risk compensation. So taking PrEP reduces risk towards HIV, and as a result, individuals may increase risky behavior, whether it be through unprotected sex or numbers of sexual partners. </a:t>
            </a:r>
          </a:p>
          <a:p>
            <a:r>
              <a:rPr lang="en-US" altLang="en-US" smtClean="0"/>
              <a:t> </a:t>
            </a:r>
          </a:p>
          <a:p>
            <a:r>
              <a:rPr lang="en-US" altLang="en-US" smtClean="0"/>
              <a:t>These 2 graphs suggest reduced risky behavior in 2 randomized clinical trials. The iPrEx and Partners PrEP trial showed decreased unprotected sex. However, these trials were placebo controlled, so the participants may have been uncertain if they were taking an active agent or not. Additionally, these randomized clinical trials came with a significant amount of behavioral counseling and education which may not be available in a real-world setting.</a:t>
            </a:r>
          </a:p>
          <a:p>
            <a:endParaRPr lang="en-US" altLang="en-US" smtClean="0"/>
          </a:p>
          <a:p>
            <a:endParaRPr lang="en-US" altLang="en-US" smtClean="0"/>
          </a:p>
        </p:txBody>
      </p:sp>
      <p:sp>
        <p:nvSpPr>
          <p:cNvPr id="86020" name="Slide Number Placeholder 3"/>
          <p:cNvSpPr>
            <a:spLocks noGrp="1"/>
          </p:cNvSpPr>
          <p:nvPr>
            <p:ph type="sldNum" sz="quarter" idx="5"/>
          </p:nvPr>
        </p:nvSpPr>
        <p:spPr>
          <a:noFill/>
        </p:spPr>
        <p:txBody>
          <a:bodyPr/>
          <a:lstStyle/>
          <a:p>
            <a:fld id="{46AB0C02-C28A-4D32-BA1F-7BCACF06F8E8}" type="slidenum">
              <a:rPr lang="en-US" altLang="en-US" smtClean="0"/>
              <a:pPr/>
              <a:t>36</a:t>
            </a:fld>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r>
              <a:rPr lang="en-US" altLang="en-US" i="1" smtClean="0"/>
              <a:t>FDA, US Food and Drug Administration; FTC, emtricitabine; PrEP, pre-exposure prophylaxis; TDF, tenofovir.</a:t>
            </a:r>
          </a:p>
          <a:p>
            <a:endParaRPr lang="en-US" altLang="en-US" i="1" smtClean="0"/>
          </a:p>
          <a:p>
            <a:r>
              <a:rPr lang="en-US" altLang="en-US" smtClean="0"/>
              <a:t>PrEP use at conception and during pregnancies by the uninfected partner may offer an additional tool to reduce the risk of sexual HIV acquisition. Data directly related to the safety of PrEP use for a developing fetus are limited. Potential risks and limited information should be discussed. Tenofovir and FTC are classified as FDA Pregnancy Category B medications. </a:t>
            </a:r>
          </a:p>
          <a:p>
            <a:r>
              <a:rPr lang="en-US" altLang="en-US" smtClean="0"/>
              <a:t> </a:t>
            </a:r>
          </a:p>
          <a:p>
            <a:r>
              <a:rPr lang="en-US" altLang="en-US" smtClean="0"/>
              <a:t>In the PrEP trials with heterosexual women, these medications were promptly discontinued for those who became pregnant, so the safety for exposed fetuses could not be adequately assessed. A single small study of periconception use of tenofovir in 46 uninfected women in HIV-discordant couples found no ill effect on the pregnancy and no HIV infections. Additionally, tenofovir and FTC are widely used for the treatment of HIV infection and continued during pregnancies that occur, the data on pregnancy outcomes in the Antiretroviral Pregnancy Registry provide no evidence of adverse effect among fetuses exposed to these medications. </a:t>
            </a:r>
          </a:p>
          <a:p>
            <a:endParaRPr lang="en-US" altLang="en-US" smtClean="0"/>
          </a:p>
        </p:txBody>
      </p:sp>
      <p:sp>
        <p:nvSpPr>
          <p:cNvPr id="87044" name="Slide Number Placeholder 3"/>
          <p:cNvSpPr>
            <a:spLocks noGrp="1"/>
          </p:cNvSpPr>
          <p:nvPr>
            <p:ph type="sldNum" sz="quarter" idx="5"/>
          </p:nvPr>
        </p:nvSpPr>
        <p:spPr>
          <a:noFill/>
        </p:spPr>
        <p:txBody>
          <a:bodyPr/>
          <a:lstStyle/>
          <a:p>
            <a:fld id="{9E71264B-49E2-4656-905A-310AD0BD6520}" type="slidenum">
              <a:rPr lang="en-US" altLang="en-US" smtClean="0"/>
              <a:pPr/>
              <a:t>37</a:t>
            </a:fld>
            <a:endParaRPr lang="en-US"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p:spPr>
        <p:txBody>
          <a:bodyPr/>
          <a:lstStyle/>
          <a:p>
            <a:r>
              <a:rPr lang="en-US" altLang="en-US" i="1" smtClean="0"/>
              <a:t>PrEP, pre-exposure prophylaxis.</a:t>
            </a:r>
          </a:p>
          <a:p>
            <a:endParaRPr lang="en-US" altLang="en-US" i="1" smtClean="0"/>
          </a:p>
          <a:p>
            <a:r>
              <a:rPr lang="en-US" altLang="en-US" smtClean="0"/>
              <a:t>There is a lack of guidance on when to stop PrEP in relationship to an exposure. There are a number of reasons to stop PrEP: Evidence of HIV infection is one of them; pregnancy; adverse effects, including renal failure; chronic nonadherence should definitely be an issue brought up with our patients, especially since they may not be receiving much benefit at all if the adherence is below the thresholds previously discussed; and patient choice to stop. If resuming PrEP after stopping, repeat the standard pre-PrEP evaluation. </a:t>
            </a:r>
          </a:p>
          <a:p>
            <a:endParaRPr lang="en-US" altLang="en-US" smtClean="0"/>
          </a:p>
        </p:txBody>
      </p:sp>
      <p:sp>
        <p:nvSpPr>
          <p:cNvPr id="88068" name="Slide Number Placeholder 3"/>
          <p:cNvSpPr>
            <a:spLocks noGrp="1"/>
          </p:cNvSpPr>
          <p:nvPr>
            <p:ph type="sldNum" sz="quarter" idx="5"/>
          </p:nvPr>
        </p:nvSpPr>
        <p:spPr>
          <a:noFill/>
        </p:spPr>
        <p:txBody>
          <a:bodyPr/>
          <a:lstStyle/>
          <a:p>
            <a:fld id="{8A617690-FB49-4FE4-8B7A-08E4D9F78FEC}" type="slidenum">
              <a:rPr lang="en-US" altLang="en-US" smtClean="0"/>
              <a:pPr/>
              <a:t>38</a:t>
            </a:fld>
            <a:endParaRPr lang="en-US"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p:spPr>
        <p:txBody>
          <a:bodyPr/>
          <a:lstStyle/>
          <a:p>
            <a:r>
              <a:rPr lang="en-US" altLang="en-US" i="1" smtClean="0"/>
              <a:t>FTC, emtricitabine; IDU, injection drug users; MSM, men who have sex with men; PrEP, pre-exposure prophylaxis; TDF, tenofovir.</a:t>
            </a:r>
          </a:p>
          <a:p>
            <a:endParaRPr lang="en-US" altLang="en-US" i="1" smtClean="0"/>
          </a:p>
          <a:p>
            <a:r>
              <a:rPr lang="en-US" altLang="en-US" smtClean="0"/>
              <a:t>In conclusion, PrEP is recommended as one prevention option for sexually active men who have sex with men, heterosexual men and women, and</a:t>
            </a:r>
            <a:r>
              <a:rPr lang="en-US" altLang="en-US" b="1" smtClean="0"/>
              <a:t> </a:t>
            </a:r>
            <a:r>
              <a:rPr lang="en-US" altLang="en-US" smtClean="0"/>
              <a:t>injection drug users who are at substantial risk of HIV acquisition. Adherence to PrEP is a key factor in the efficacy of this method. Before, as providers, we begin to prescribe PrEP, we want to assess for acute and chronic HIV infection, and we must exclude these. We also want to assess our patients for comorbidities that may be present as health risks for them using these medications to prevent HIV. The recommended PrEP regimen is fixed-dose tenofovir/FTC, and patients prescribed PrEP should return for follow-up visits at least every 3 months. </a:t>
            </a:r>
          </a:p>
          <a:p>
            <a:endParaRPr lang="en-US" altLang="en-US" smtClean="0"/>
          </a:p>
        </p:txBody>
      </p:sp>
      <p:sp>
        <p:nvSpPr>
          <p:cNvPr id="89092" name="Slide Number Placeholder 3"/>
          <p:cNvSpPr>
            <a:spLocks noGrp="1"/>
          </p:cNvSpPr>
          <p:nvPr>
            <p:ph type="sldNum" sz="quarter" idx="5"/>
          </p:nvPr>
        </p:nvSpPr>
        <p:spPr>
          <a:noFill/>
        </p:spPr>
        <p:txBody>
          <a:bodyPr/>
          <a:lstStyle/>
          <a:p>
            <a:fld id="{53F42D47-7D75-4009-9002-7CAEEE17B96C}" type="slidenum">
              <a:rPr lang="en-US" altLang="en-US" smtClean="0"/>
              <a:pPr/>
              <a:t>40</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US" altLang="en-US" smtClean="0"/>
          </a:p>
        </p:txBody>
      </p:sp>
      <p:sp>
        <p:nvSpPr>
          <p:cNvPr id="53252" name="Slide Number Placeholder 3"/>
          <p:cNvSpPr>
            <a:spLocks noGrp="1"/>
          </p:cNvSpPr>
          <p:nvPr>
            <p:ph type="sldNum" sz="quarter" idx="5"/>
          </p:nvPr>
        </p:nvSpPr>
        <p:spPr>
          <a:noFill/>
        </p:spPr>
        <p:txBody>
          <a:bodyPr/>
          <a:lstStyle/>
          <a:p>
            <a:fld id="{2F4430F5-85EF-488B-8ECB-E9B6EDA05753}" type="slidenum">
              <a:rPr lang="en-US" altLang="en-US" smtClean="0"/>
              <a:pPr/>
              <a:t>4</a:t>
            </a:fld>
            <a:endParaRPr lang="en-US"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p:spPr>
        <p:txBody>
          <a:bodyPr/>
          <a:lstStyle/>
          <a:p>
            <a:r>
              <a:rPr lang="en-US" altLang="en-US" i="1" smtClean="0"/>
              <a:t>CDC, Centers for Disease Control and Prevention; PrEP, pre-exposure prophylaxis.</a:t>
            </a:r>
          </a:p>
          <a:p>
            <a:endParaRPr lang="en-US" altLang="en-US" i="1" smtClean="0"/>
          </a:p>
          <a:p>
            <a:r>
              <a:rPr lang="en-US" altLang="en-US" smtClean="0"/>
              <a:t>We’ve included some resources for healthcare professionals to use as you begin or consider using PrEP in your practice to support your patients to prevent HIV. </a:t>
            </a:r>
          </a:p>
          <a:p>
            <a:endParaRPr lang="en-US" altLang="en-US" smtClean="0"/>
          </a:p>
        </p:txBody>
      </p:sp>
      <p:sp>
        <p:nvSpPr>
          <p:cNvPr id="90116" name="Slide Number Placeholder 3"/>
          <p:cNvSpPr>
            <a:spLocks noGrp="1"/>
          </p:cNvSpPr>
          <p:nvPr>
            <p:ph type="sldNum" sz="quarter" idx="5"/>
          </p:nvPr>
        </p:nvSpPr>
        <p:spPr>
          <a:noFill/>
        </p:spPr>
        <p:txBody>
          <a:bodyPr/>
          <a:lstStyle/>
          <a:p>
            <a:fld id="{8F533D65-E9C3-4238-A3F3-F65650B6A73B}" type="slidenum">
              <a:rPr lang="en-US" altLang="en-US" smtClean="0"/>
              <a:pPr/>
              <a:t>41</a:t>
            </a:fld>
            <a:endParaRPr lang="en-US"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B2740F3D-3B29-4405-AB69-A0F98D14167A}" type="slidenum">
              <a:rPr lang="en-US" altLang="en-US" smtClean="0">
                <a:solidFill>
                  <a:srgbClr val="000000"/>
                </a:solidFill>
              </a:rPr>
              <a:pPr/>
              <a:t>42</a:t>
            </a:fld>
            <a:endParaRPr lang="en-US" altLang="en-US" smtClean="0">
              <a:solidFill>
                <a:srgbClr val="000000"/>
              </a:solidFill>
            </a:endParaRPr>
          </a:p>
        </p:txBody>
      </p:sp>
      <p:sp>
        <p:nvSpPr>
          <p:cNvPr id="91139" name="Rectangle 2"/>
          <p:cNvSpPr>
            <a:spLocks noRot="1" noChangeArrowheads="1" noTextEdit="1"/>
          </p:cNvSpPr>
          <p:nvPr>
            <p:ph type="sldImg"/>
          </p:nvPr>
        </p:nvSpPr>
        <p:spPr>
          <a:xfrm>
            <a:off x="1176338" y="695325"/>
            <a:ext cx="4635500" cy="3476625"/>
          </a:xfrm>
          <a:ln/>
        </p:spPr>
      </p:sp>
      <p:sp>
        <p:nvSpPr>
          <p:cNvPr id="91140" name="Rectangle 3"/>
          <p:cNvSpPr>
            <a:spLocks noGrp="1" noChangeArrowheads="1"/>
          </p:cNvSpPr>
          <p:nvPr>
            <p:ph type="body" idx="1"/>
          </p:nvPr>
        </p:nvSpPr>
        <p:spPr>
          <a:noFill/>
          <a:ln/>
        </p:spPr>
        <p:txBody>
          <a:bodyPr/>
          <a:lstStyle/>
          <a:p>
            <a:pPr eaLnBrk="1" hangingPunct="1"/>
            <a:endParaRPr lang="en-GB"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r>
              <a:rPr lang="en-US" altLang="en-US" i="1" smtClean="0"/>
              <a:t>PrEP, pre-exposure prophylaxis.</a:t>
            </a:r>
          </a:p>
          <a:p>
            <a:endParaRPr lang="en-US" altLang="en-US" i="1" smtClean="0"/>
          </a:p>
          <a:p>
            <a:r>
              <a:rPr lang="en-US" altLang="en-US" smtClean="0"/>
              <a:t>Introduction to the use of PrEP in clinical practice.</a:t>
            </a:r>
          </a:p>
          <a:p>
            <a:endParaRPr lang="en-US" altLang="en-US" smtClean="0"/>
          </a:p>
        </p:txBody>
      </p:sp>
      <p:sp>
        <p:nvSpPr>
          <p:cNvPr id="54276" name="Slide Number Placeholder 3"/>
          <p:cNvSpPr>
            <a:spLocks noGrp="1"/>
          </p:cNvSpPr>
          <p:nvPr>
            <p:ph type="sldNum" sz="quarter" idx="5"/>
          </p:nvPr>
        </p:nvSpPr>
        <p:spPr>
          <a:noFill/>
        </p:spPr>
        <p:txBody>
          <a:bodyPr/>
          <a:lstStyle/>
          <a:p>
            <a:fld id="{9E87F62E-1B8B-43AE-8E07-9640B957DCC0}" type="slidenum">
              <a:rPr lang="en-US" altLang="en-US" smtClean="0"/>
              <a:pPr/>
              <a:t>5</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r>
              <a:rPr lang="en-US" altLang="en-US" smtClean="0"/>
              <a:t>HIV in the US and worldwide continues to be a major public health crisis. There is an estimated 1.1 million Americans living with HIV, and 1 out of 6 people with HIV do not know they are infected. HIV continues to spread, leading to about 50,000 new cases of HIV each year in the US alone. </a:t>
            </a:r>
          </a:p>
          <a:p>
            <a:r>
              <a:rPr lang="en-US" altLang="en-US" smtClean="0"/>
              <a:t> </a:t>
            </a:r>
          </a:p>
          <a:p>
            <a:r>
              <a:rPr lang="en-US" altLang="en-US" smtClean="0"/>
              <a:t>An increase in the number of individuals living with HIV reflects the success of antiviral therapy, which has turned HIV from a fatal condition into a chronic illness. However, it also means that there are more people capable of transmitting the infection to others.</a:t>
            </a:r>
          </a:p>
          <a:p>
            <a:pPr eaLnBrk="1" hangingPunct="1">
              <a:spcBef>
                <a:spcPct val="0"/>
              </a:spcBef>
            </a:pPr>
            <a:endParaRPr lang="en-US" altLang="en-US" smtClean="0"/>
          </a:p>
        </p:txBody>
      </p:sp>
      <p:sp>
        <p:nvSpPr>
          <p:cNvPr id="55300" name="Slide Number Placeholder 3"/>
          <p:cNvSpPr>
            <a:spLocks noGrp="1"/>
          </p:cNvSpPr>
          <p:nvPr>
            <p:ph type="sldNum" sz="quarter" idx="5"/>
          </p:nvPr>
        </p:nvSpPr>
        <p:spPr>
          <a:noFill/>
        </p:spPr>
        <p:txBody>
          <a:bodyPr/>
          <a:lstStyle/>
          <a:p>
            <a:fld id="{ADC3A2B2-D392-4576-8F2C-32146EB414B3}" type="slidenum">
              <a:rPr lang="en-US" altLang="en-US" smtClean="0"/>
              <a:pPr/>
              <a:t>6</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r>
              <a:rPr lang="en-US" altLang="en-US" i="1" smtClean="0"/>
              <a:t>IDU, injection drug user.</a:t>
            </a:r>
          </a:p>
          <a:p>
            <a:endParaRPr lang="en-US" altLang="en-US" i="1" smtClean="0"/>
          </a:p>
          <a:p>
            <a:r>
              <a:rPr lang="en-US" altLang="en-US" smtClean="0"/>
              <a:t>It’s important to consider who is at most risk for acquiring HIV. Gay, bisexual, and other men who have sex with men make up 64% of all HIV-infected people in the United States. Black and African-American men who have sex with men are at increased risk of acquiring and transmitting HIV. </a:t>
            </a:r>
          </a:p>
          <a:p>
            <a:r>
              <a:rPr lang="en-US" altLang="en-US" smtClean="0"/>
              <a:t> </a:t>
            </a:r>
          </a:p>
          <a:p>
            <a:r>
              <a:rPr lang="en-US" altLang="en-US" smtClean="0"/>
              <a:t>Whereas heterosexual men and women and persons who inject drugs have been decreasing, the number among MSM continue to rise. As providers, we must be aware of our own risk communities when we talk about prevention and prevention methods.</a:t>
            </a:r>
          </a:p>
          <a:p>
            <a:endParaRPr lang="en-US" altLang="en-US" i="1" smtClean="0"/>
          </a:p>
        </p:txBody>
      </p:sp>
      <p:sp>
        <p:nvSpPr>
          <p:cNvPr id="56324" name="Slide Number Placeholder 3"/>
          <p:cNvSpPr>
            <a:spLocks noGrp="1"/>
          </p:cNvSpPr>
          <p:nvPr>
            <p:ph type="sldNum" sz="quarter" idx="5"/>
          </p:nvPr>
        </p:nvSpPr>
        <p:spPr>
          <a:noFill/>
        </p:spPr>
        <p:txBody>
          <a:bodyPr/>
          <a:lstStyle/>
          <a:p>
            <a:fld id="{290F1444-724F-483E-9432-E7F7F722D658}" type="slidenum">
              <a:rPr lang="en-US" altLang="en-US" smtClean="0">
                <a:solidFill>
                  <a:srgbClr val="000000"/>
                </a:solidFill>
              </a:rPr>
              <a:pPr/>
              <a:t>7</a:t>
            </a:fld>
            <a:endParaRPr lang="en-US" altLang="en-US" smtClean="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r>
              <a:rPr lang="en-US" altLang="en-US" i="1" smtClean="0"/>
              <a:t>PEP, postexposure prophylaxis; PrEP, pre-exposure prophylaxis; STI, sexually transmitted infection.</a:t>
            </a:r>
          </a:p>
          <a:p>
            <a:endParaRPr lang="en-US" altLang="en-US" i="1" smtClean="0"/>
          </a:p>
          <a:p>
            <a:r>
              <a:rPr lang="en-US" altLang="en-US" smtClean="0"/>
              <a:t>As providers we must understand the HIV prevention</a:t>
            </a:r>
            <a:r>
              <a:rPr lang="en-US" altLang="en-US" b="1" smtClean="0"/>
              <a:t> </a:t>
            </a:r>
            <a:r>
              <a:rPr lang="en-US" altLang="en-US" smtClean="0"/>
              <a:t>methods available and support our patients to understand and use the methods that best suit their lifestyles. Safer-sex counseling from healthcare providers or HIV testing counselors is critical for understanding sexual practice and risk associated negotiation and safety. Using condoms with water-based lubricant continues to remain critical and a vital tool for ongoing safety, not only for the prevention of HIV but also for other sexually transmitted infections.</a:t>
            </a:r>
          </a:p>
          <a:p>
            <a:r>
              <a:rPr lang="en-US" altLang="en-US" smtClean="0"/>
              <a:t> </a:t>
            </a:r>
          </a:p>
          <a:p>
            <a:r>
              <a:rPr lang="en-US" altLang="en-US" smtClean="0"/>
              <a:t>Getting tested for HIV is one of the most important factors in community HIV prevention. And getting testing and treated for STIs is critical, as having an STI can increase your chance of becoming infected with HIV, and it is also an indicator for providers and patients of risk. </a:t>
            </a:r>
          </a:p>
          <a:p>
            <a:r>
              <a:rPr lang="en-US" altLang="en-US" smtClean="0"/>
              <a:t> </a:t>
            </a:r>
          </a:p>
          <a:p>
            <a:r>
              <a:rPr lang="en-US" altLang="en-US" smtClean="0"/>
              <a:t>In addition, we must provide sterile and clean needles for injecting drug users and safe places to access and dispose of needles. Finally, we have several biomedical methods of prevention. </a:t>
            </a:r>
          </a:p>
          <a:p>
            <a:endParaRPr lang="en-US" altLang="en-US" smtClean="0"/>
          </a:p>
        </p:txBody>
      </p:sp>
      <p:sp>
        <p:nvSpPr>
          <p:cNvPr id="57348" name="Slide Number Placeholder 3"/>
          <p:cNvSpPr>
            <a:spLocks noGrp="1"/>
          </p:cNvSpPr>
          <p:nvPr>
            <p:ph type="sldNum" sz="quarter" idx="5"/>
          </p:nvPr>
        </p:nvSpPr>
        <p:spPr>
          <a:noFill/>
        </p:spPr>
        <p:txBody>
          <a:bodyPr/>
          <a:lstStyle/>
          <a:p>
            <a:fld id="{ABC8375B-A83C-46EA-9F9F-1C2AF349F3A5}" type="slidenum">
              <a:rPr lang="en-US" altLang="en-US" smtClean="0"/>
              <a:pPr/>
              <a:t>8</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r>
              <a:rPr lang="en-US" altLang="en-US" i="1" smtClean="0"/>
              <a:t>PrEP, pre-exposure prophylaxis.</a:t>
            </a:r>
          </a:p>
          <a:p>
            <a:endParaRPr lang="en-US" altLang="en-US" i="1" smtClean="0"/>
          </a:p>
          <a:p>
            <a:r>
              <a:rPr lang="en-US" altLang="en-US" smtClean="0"/>
              <a:t>Pre-exposure prophylaxis, or PrEP, is a strategy that involves use of antiretroviral medications to reduce the risk of HIV infection. The idea of using a well-tolerated and highly effective method of prevention has been well understood in medicine; consider prevention of malaria and antibiotics before dental procedures. </a:t>
            </a:r>
          </a:p>
          <a:p>
            <a:r>
              <a:rPr lang="en-US" altLang="en-US" smtClean="0"/>
              <a:t> </a:t>
            </a:r>
          </a:p>
          <a:p>
            <a:r>
              <a:rPr lang="en-US" altLang="en-US" smtClean="0"/>
              <a:t>Today, PrEP is a pill taken once a day, which we will continue to talk more about in this discussion. </a:t>
            </a:r>
            <a:endParaRPr lang="en-US" altLang="en-US" i="1" smtClean="0"/>
          </a:p>
        </p:txBody>
      </p:sp>
      <p:sp>
        <p:nvSpPr>
          <p:cNvPr id="58372" name="Slide Number Placeholder 3"/>
          <p:cNvSpPr>
            <a:spLocks noGrp="1"/>
          </p:cNvSpPr>
          <p:nvPr>
            <p:ph type="sldNum" sz="quarter" idx="5"/>
          </p:nvPr>
        </p:nvSpPr>
        <p:spPr>
          <a:noFill/>
        </p:spPr>
        <p:txBody>
          <a:bodyPr/>
          <a:lstStyle/>
          <a:p>
            <a:fld id="{050C1E28-0C9E-4134-9649-B7F3913F741F}" type="slidenum">
              <a:rPr lang="en-US" altLang="en-US" smtClean="0"/>
              <a:pPr/>
              <a:t>9</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9003E"/>
        </a:solidFill>
        <a:effectLst/>
      </p:bgPr>
    </p:bg>
    <p:spTree>
      <p:nvGrpSpPr>
        <p:cNvPr id="1" name=""/>
        <p:cNvGrpSpPr/>
        <p:nvPr/>
      </p:nvGrpSpPr>
      <p:grpSpPr>
        <a:xfrm>
          <a:off x="0" y="0"/>
          <a:ext cx="0" cy="0"/>
          <a:chOff x="0" y="0"/>
          <a:chExt cx="0" cy="0"/>
        </a:xfrm>
      </p:grpSpPr>
      <p:pic>
        <p:nvPicPr>
          <p:cNvPr id="4" name="Picture 8" descr="Default_HIV_ImageforPPT.jpg"/>
          <p:cNvPicPr>
            <a:picLocks noChangeAspect="1"/>
          </p:cNvPicPr>
          <p:nvPr userDrawn="1"/>
        </p:nvPicPr>
        <p:blipFill>
          <a:blip r:embed="rId2" cstate="print"/>
          <a:srcRect/>
          <a:stretch>
            <a:fillRect/>
          </a:stretch>
        </p:blipFill>
        <p:spPr bwMode="auto">
          <a:xfrm>
            <a:off x="4572000" y="3657600"/>
            <a:ext cx="4572000" cy="3200400"/>
          </a:xfrm>
          <a:prstGeom prst="rect">
            <a:avLst/>
          </a:prstGeom>
          <a:noFill/>
          <a:ln w="9525">
            <a:noFill/>
            <a:miter lim="800000"/>
            <a:headEnd/>
            <a:tailEnd/>
          </a:ln>
        </p:spPr>
      </p:pic>
      <p:sp>
        <p:nvSpPr>
          <p:cNvPr id="5" name="Rectangle 51"/>
          <p:cNvSpPr>
            <a:spLocks noChangeArrowheads="1"/>
          </p:cNvSpPr>
          <p:nvPr/>
        </p:nvSpPr>
        <p:spPr bwMode="auto">
          <a:xfrm>
            <a:off x="0" y="1600200"/>
            <a:ext cx="9144000" cy="2057400"/>
          </a:xfrm>
          <a:prstGeom prst="rect">
            <a:avLst/>
          </a:prstGeom>
          <a:solidFill>
            <a:srgbClr val="0C2E82"/>
          </a:solidFill>
          <a:ln>
            <a:noFill/>
          </a:ln>
          <a:extLst/>
        </p:spPr>
        <p:txBody>
          <a:bodyPr wrap="none" anchor="ctr"/>
          <a:lstStyle>
            <a:lvl1pPr eaLnBrk="0" hangingPunct="0">
              <a:defRPr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spcBef>
                <a:spcPct val="35000"/>
              </a:spcBef>
              <a:spcAft>
                <a:spcPct val="25000"/>
              </a:spcAft>
              <a:buClr>
                <a:srgbClr val="2B85B8"/>
              </a:buClr>
              <a:buFont typeface="Arial" panose="020B0604020202020204" pitchFamily="34" charset="0"/>
              <a:buChar char="•"/>
              <a:defRPr/>
            </a:pPr>
            <a:endParaRPr lang="en-US" altLang="en-US" dirty="0" smtClean="0">
              <a:solidFill>
                <a:srgbClr val="FFFFFF"/>
              </a:solidFill>
              <a:cs typeface="Arial" panose="020B0604020202020204" pitchFamily="34" charset="0"/>
            </a:endParaRPr>
          </a:p>
        </p:txBody>
      </p:sp>
      <p:pic>
        <p:nvPicPr>
          <p:cNvPr id="6" name="Picture 7" descr="CCO_HIV_rev_forPPT.gif"/>
          <p:cNvPicPr>
            <a:picLocks noChangeAspect="1"/>
          </p:cNvPicPr>
          <p:nvPr/>
        </p:nvPicPr>
        <p:blipFill>
          <a:blip r:embed="rId3" cstate="print"/>
          <a:srcRect t="584"/>
          <a:stretch>
            <a:fillRect/>
          </a:stretch>
        </p:blipFill>
        <p:spPr bwMode="auto">
          <a:xfrm>
            <a:off x="6154738" y="330200"/>
            <a:ext cx="2678112" cy="946150"/>
          </a:xfrm>
          <a:prstGeom prst="rect">
            <a:avLst/>
          </a:prstGeom>
          <a:noFill/>
          <a:ln w="9525">
            <a:noFill/>
            <a:miter lim="800000"/>
            <a:headEnd/>
            <a:tailEnd/>
          </a:ln>
        </p:spPr>
      </p:pic>
      <p:sp>
        <p:nvSpPr>
          <p:cNvPr id="6198" name="Rectangle 54"/>
          <p:cNvSpPr>
            <a:spLocks noGrp="1" noChangeArrowheads="1"/>
          </p:cNvSpPr>
          <p:nvPr>
            <p:ph type="subTitle" idx="1"/>
          </p:nvPr>
        </p:nvSpPr>
        <p:spPr>
          <a:xfrm>
            <a:off x="457200" y="4041648"/>
            <a:ext cx="3886200" cy="1120775"/>
          </a:xfrm>
        </p:spPr>
        <p:txBody>
          <a:bodyPr/>
          <a:lstStyle>
            <a:lvl1pPr marL="0" indent="0">
              <a:lnSpc>
                <a:spcPct val="100000"/>
              </a:lnSpc>
              <a:buFont typeface="Wingdings" pitchFamily="2" charset="2"/>
              <a:buNone/>
              <a:defRPr sz="2000" b="1">
                <a:solidFill>
                  <a:schemeClr val="tx1"/>
                </a:solidFill>
              </a:defRPr>
            </a:lvl1pPr>
          </a:lstStyle>
          <a:p>
            <a:r>
              <a:rPr lang="en-US" smtClean="0"/>
              <a:t>Click to edit Master subtitle style</a:t>
            </a:r>
            <a:endParaRPr lang="en-US" dirty="0" smtClean="0"/>
          </a:p>
        </p:txBody>
      </p:sp>
      <p:sp>
        <p:nvSpPr>
          <p:cNvPr id="6199" name="Rectangle 55"/>
          <p:cNvSpPr>
            <a:spLocks noGrp="1" noChangeArrowheads="1"/>
          </p:cNvSpPr>
          <p:nvPr>
            <p:ph type="ctrTitle"/>
          </p:nvPr>
        </p:nvSpPr>
        <p:spPr bwMode="invGray">
          <a:xfrm>
            <a:off x="447675" y="1600200"/>
            <a:ext cx="8458200" cy="2057400"/>
          </a:xfrm>
        </p:spPr>
        <p:txBody>
          <a:bodyPr/>
          <a:lstStyle>
            <a:lvl1pPr>
              <a:defRPr sz="3900">
                <a:solidFill>
                  <a:schemeClr val="tx1"/>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romo Slide">
    <p:bg>
      <p:bgPr>
        <a:solidFill>
          <a:schemeClr val="tx1"/>
        </a:solidFill>
        <a:effectLst/>
      </p:bgPr>
    </p:bg>
    <p:spTree>
      <p:nvGrpSpPr>
        <p:cNvPr id="1" name=""/>
        <p:cNvGrpSpPr/>
        <p:nvPr/>
      </p:nvGrpSpPr>
      <p:grpSpPr>
        <a:xfrm>
          <a:off x="0" y="0"/>
          <a:ext cx="0" cy="0"/>
          <a:chOff x="0" y="0"/>
          <a:chExt cx="0" cy="0"/>
        </a:xfrm>
      </p:grpSpPr>
      <p:pic>
        <p:nvPicPr>
          <p:cNvPr id="5" name="Picture 8" descr="PPT_CCO_HIV_Master_Graphic.jpg"/>
          <p:cNvPicPr>
            <a:picLocks noChangeAspect="1"/>
          </p:cNvPicPr>
          <p:nvPr userDrawn="1"/>
        </p:nvPicPr>
        <p:blipFill>
          <a:blip r:embed="rId2" cstate="print"/>
          <a:srcRect/>
          <a:stretch>
            <a:fillRect/>
          </a:stretch>
        </p:blipFill>
        <p:spPr bwMode="auto">
          <a:xfrm>
            <a:off x="0" y="0"/>
            <a:ext cx="9144000" cy="4500563"/>
          </a:xfrm>
          <a:prstGeom prst="rect">
            <a:avLst/>
          </a:prstGeom>
          <a:noFill/>
          <a:ln w="9525">
            <a:noFill/>
            <a:miter lim="800000"/>
            <a:headEnd/>
            <a:tailEnd/>
          </a:ln>
        </p:spPr>
      </p:pic>
      <p:pic>
        <p:nvPicPr>
          <p:cNvPr id="6" name="Picture 9" descr="CCO_HIV_RGB.jpg"/>
          <p:cNvPicPr>
            <a:picLocks noChangeAspect="1"/>
          </p:cNvPicPr>
          <p:nvPr userDrawn="1"/>
        </p:nvPicPr>
        <p:blipFill>
          <a:blip r:embed="rId3" cstate="print"/>
          <a:srcRect t="46054"/>
          <a:stretch>
            <a:fillRect/>
          </a:stretch>
        </p:blipFill>
        <p:spPr bwMode="auto">
          <a:xfrm>
            <a:off x="5349875" y="5895975"/>
            <a:ext cx="3579813" cy="685800"/>
          </a:xfrm>
          <a:prstGeom prst="rect">
            <a:avLst/>
          </a:prstGeom>
          <a:noFill/>
          <a:ln w="9525">
            <a:noFill/>
            <a:miter lim="800000"/>
            <a:headEnd/>
            <a:tailEnd/>
          </a:ln>
        </p:spPr>
      </p:pic>
      <p:sp>
        <p:nvSpPr>
          <p:cNvPr id="2" name="Title 1"/>
          <p:cNvSpPr>
            <a:spLocks noGrp="1"/>
          </p:cNvSpPr>
          <p:nvPr>
            <p:ph type="title"/>
          </p:nvPr>
        </p:nvSpPr>
        <p:spPr>
          <a:xfrm>
            <a:off x="382588" y="330200"/>
            <a:ext cx="8464550" cy="1584326"/>
          </a:xfrm>
        </p:spPr>
        <p:txBody>
          <a:bodyPr/>
          <a:lstStyle>
            <a:lvl1pPr algn="ctr">
              <a:defRPr sz="3900">
                <a:solidFill>
                  <a:schemeClr val="tx1"/>
                </a:solidFill>
              </a:defRPr>
            </a:lvl1pPr>
          </a:lstStyle>
          <a:p>
            <a:r>
              <a:rPr lang="en-US" smtClean="0"/>
              <a:t>Click to edit Master title style</a:t>
            </a:r>
            <a:endParaRPr lang="en-US" dirty="0"/>
          </a:p>
        </p:txBody>
      </p:sp>
      <p:sp>
        <p:nvSpPr>
          <p:cNvPr id="8" name="Content Placeholder 7"/>
          <p:cNvSpPr>
            <a:spLocks noGrp="1"/>
          </p:cNvSpPr>
          <p:nvPr>
            <p:ph sz="quarter" idx="10"/>
          </p:nvPr>
        </p:nvSpPr>
        <p:spPr>
          <a:xfrm>
            <a:off x="385763" y="1914525"/>
            <a:ext cx="8462962" cy="2605717"/>
          </a:xfrm>
        </p:spPr>
        <p:txBody>
          <a:bodyPr/>
          <a:lstStyle>
            <a:lvl1pPr marL="0" indent="0">
              <a:buFontTx/>
              <a:buNone/>
              <a:defRPr sz="2000" b="1">
                <a:solidFill>
                  <a:schemeClr val="accent3"/>
                </a:solidFill>
              </a:defRPr>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10" name="Content Placeholder 9"/>
          <p:cNvSpPr>
            <a:spLocks noGrp="1"/>
          </p:cNvSpPr>
          <p:nvPr>
            <p:ph sz="quarter" idx="11"/>
          </p:nvPr>
        </p:nvSpPr>
        <p:spPr>
          <a:xfrm>
            <a:off x="385763" y="4856672"/>
            <a:ext cx="8462962" cy="1155939"/>
          </a:xfrm>
        </p:spPr>
        <p:txBody>
          <a:bodyPr/>
          <a:lstStyle>
            <a:lvl1pPr>
              <a:buFontTx/>
              <a:buNone/>
              <a:defRPr sz="2400" b="1">
                <a:solidFill>
                  <a:schemeClr val="accent5"/>
                </a:solidFill>
              </a:defRPr>
            </a:lvl1pPr>
            <a:lvl2pPr>
              <a:buFontTx/>
              <a:buNone/>
              <a:defRPr sz="2400"/>
            </a:lvl2pPr>
            <a:lvl3pPr>
              <a:buFontTx/>
              <a:buNone/>
              <a:defRPr sz="2400"/>
            </a:lvl3pPr>
            <a:lvl4pPr>
              <a:buFontTx/>
              <a:buNone/>
              <a:defRPr sz="2400"/>
            </a:lvl4pPr>
            <a:lvl5pPr>
              <a:buFontTx/>
              <a:buNone/>
              <a:defRPr sz="2400"/>
            </a:lvl5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iVP Q&amp;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5763" y="1828800"/>
            <a:ext cx="4414837" cy="4546600"/>
          </a:xfrm>
        </p:spPr>
        <p:txBody>
          <a:bodyPr/>
          <a:lstStyle>
            <a:lvl1pPr marL="457200" indent="-457200">
              <a:lnSpc>
                <a:spcPct val="90000"/>
              </a:lnSpc>
              <a:spcBef>
                <a:spcPts val="1000"/>
              </a:spcBef>
              <a:spcAft>
                <a:spcPts val="0"/>
              </a:spcAft>
              <a:buClr>
                <a:schemeClr val="tx1"/>
              </a:buClr>
              <a:buFont typeface="+mj-lt"/>
              <a:buAutoNum type="alphaLcParenR"/>
              <a:defRPr>
                <a:solidFill>
                  <a:schemeClr val="tx1"/>
                </a:solidFill>
              </a:defRPr>
            </a:lvl1pPr>
            <a:lvl2pPr marL="914400" indent="-457200">
              <a:lnSpc>
                <a:spcPct val="90000"/>
              </a:lnSpc>
              <a:spcBef>
                <a:spcPts val="1000"/>
              </a:spcBef>
              <a:spcAft>
                <a:spcPts val="0"/>
              </a:spcAft>
              <a:buClr>
                <a:schemeClr val="tx1"/>
              </a:buClr>
              <a:buFont typeface="+mj-lt"/>
              <a:buAutoNum type="alphaLcParenR"/>
              <a:defRPr>
                <a:solidFill>
                  <a:schemeClr val="tx1"/>
                </a:solidFill>
              </a:defRPr>
            </a:lvl2pPr>
            <a:lvl3pPr marL="1257300" indent="-342900">
              <a:lnSpc>
                <a:spcPct val="90000"/>
              </a:lnSpc>
              <a:spcBef>
                <a:spcPts val="1000"/>
              </a:spcBef>
              <a:spcAft>
                <a:spcPts val="0"/>
              </a:spcAft>
              <a:buClr>
                <a:schemeClr val="tx1"/>
              </a:buClr>
              <a:buFont typeface="+mj-lt"/>
              <a:buAutoNum type="alphaLcParenR"/>
              <a:defRPr sz="2000">
                <a:solidFill>
                  <a:schemeClr val="tx1"/>
                </a:solidFill>
              </a:defRPr>
            </a:lvl3pPr>
            <a:lvl4pPr marL="1714500" indent="-342900">
              <a:lnSpc>
                <a:spcPct val="90000"/>
              </a:lnSpc>
              <a:spcBef>
                <a:spcPts val="1000"/>
              </a:spcBef>
              <a:spcAft>
                <a:spcPts val="0"/>
              </a:spcAft>
              <a:buClr>
                <a:schemeClr val="tx1"/>
              </a:buClr>
              <a:buFont typeface="+mj-lt"/>
              <a:buAutoNum type="alphaLcParenR"/>
              <a:defRPr sz="1800">
                <a:solidFill>
                  <a:schemeClr val="tx1"/>
                </a:solidFill>
              </a:defRPr>
            </a:lvl4pPr>
            <a:lvl5pPr marL="2171700" indent="-342900">
              <a:lnSpc>
                <a:spcPct val="90000"/>
              </a:lnSpc>
              <a:spcBef>
                <a:spcPts val="1000"/>
              </a:spcBef>
              <a:spcAft>
                <a:spcPts val="0"/>
              </a:spcAft>
              <a:buClr>
                <a:schemeClr val="tx1"/>
              </a:buClr>
              <a:buFont typeface="+mj-lt"/>
              <a:buAutoNum type="alphaLcParenR"/>
              <a:defRPr sz="16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ransition Slide">
    <p:spTree>
      <p:nvGrpSpPr>
        <p:cNvPr id="1" name=""/>
        <p:cNvGrpSpPr/>
        <p:nvPr/>
      </p:nvGrpSpPr>
      <p:grpSpPr>
        <a:xfrm>
          <a:off x="0" y="0"/>
          <a:ext cx="0" cy="0"/>
          <a:chOff x="0" y="0"/>
          <a:chExt cx="0" cy="0"/>
        </a:xfrm>
      </p:grpSpPr>
      <p:pic>
        <p:nvPicPr>
          <p:cNvPr id="3" name="Picture 8" descr="PPT_CCO_HIV_Trans_Graphic.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Title 1"/>
          <p:cNvSpPr>
            <a:spLocks noGrp="1"/>
          </p:cNvSpPr>
          <p:nvPr>
            <p:ph type="title"/>
          </p:nvPr>
        </p:nvSpPr>
        <p:spPr>
          <a:xfrm>
            <a:off x="385763" y="330201"/>
            <a:ext cx="8462962" cy="5250792"/>
          </a:xfrm>
        </p:spPr>
        <p:txBody>
          <a:bodyPr anchorCtr="1"/>
          <a:lstStyle>
            <a:lvl1pPr algn="ctr">
              <a:defRPr sz="4000" b="1" cap="none">
                <a:solidFill>
                  <a:schemeClr val="tx1"/>
                </a:solidFill>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Chapter Direct Slide">
    <p:spTree>
      <p:nvGrpSpPr>
        <p:cNvPr id="1" name=""/>
        <p:cNvGrpSpPr/>
        <p:nvPr/>
      </p:nvGrpSpPr>
      <p:grpSpPr>
        <a:xfrm>
          <a:off x="0" y="0"/>
          <a:ext cx="0" cy="0"/>
          <a:chOff x="0" y="0"/>
          <a:chExt cx="0" cy="0"/>
        </a:xfrm>
      </p:grpSpPr>
      <p:pic>
        <p:nvPicPr>
          <p:cNvPr id="3" name="Picture 8" descr="PPT_CCO_HIV_Trans_Graphic.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Title 1"/>
          <p:cNvSpPr>
            <a:spLocks noGrp="1"/>
          </p:cNvSpPr>
          <p:nvPr>
            <p:ph type="title"/>
          </p:nvPr>
        </p:nvSpPr>
        <p:spPr>
          <a:xfrm>
            <a:off x="385763" y="330201"/>
            <a:ext cx="8462962" cy="5250792"/>
          </a:xfrm>
        </p:spPr>
        <p:txBody>
          <a:bodyPr anchorCtr="1"/>
          <a:lstStyle>
            <a:lvl1pPr algn="ctr">
              <a:defRPr sz="4000" b="1" cap="none">
                <a:solidFill>
                  <a:schemeClr val="tx2"/>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5763" y="1828800"/>
            <a:ext cx="4151312" cy="45466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89475" y="1828800"/>
            <a:ext cx="4151313" cy="45466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382588" y="667512"/>
            <a:ext cx="8464550" cy="1103312"/>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85763" y="1828800"/>
            <a:ext cx="4151312" cy="454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hart Placeholder 3"/>
          <p:cNvSpPr>
            <a:spLocks noGrp="1"/>
          </p:cNvSpPr>
          <p:nvPr>
            <p:ph type="chart" sz="half" idx="2"/>
          </p:nvPr>
        </p:nvSpPr>
        <p:spPr>
          <a:xfrm>
            <a:off x="4689475" y="1828800"/>
            <a:ext cx="4151313" cy="4546600"/>
          </a:xfrm>
        </p:spPr>
        <p:txBody>
          <a:bodyPr/>
          <a:lstStyle/>
          <a:p>
            <a:pPr lvl="0"/>
            <a:r>
              <a:rPr lang="en-US" noProof="0" dirty="0" smtClean="0"/>
              <a:t>Click icon to add chart</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bwMode="auto">
          <a:xfrm>
            <a:off x="0" y="-1"/>
            <a:ext cx="9144000" cy="641351"/>
          </a:xfrm>
          <a:prstGeom prst="rect">
            <a:avLst/>
          </a:prstGeom>
          <a:gradFill flip="none" rotWithShape="1">
            <a:gsLst>
              <a:gs pos="0">
                <a:srgbClr val="225A9E">
                  <a:alpha val="60000"/>
                </a:srgbClr>
              </a:gs>
              <a:gs pos="60000">
                <a:schemeClr val="bg1"/>
              </a:gs>
              <a:gs pos="100000">
                <a:schemeClr val="bg1"/>
              </a:gs>
            </a:gsLst>
            <a:lin ang="16200000" scaled="1"/>
            <a:tileRect/>
          </a:gra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rgbClr val="2B85B8"/>
              </a:buClr>
              <a:buFont typeface="Arial" charset="0"/>
              <a:buChar char="•"/>
              <a:defRPr/>
            </a:pPr>
            <a:endParaRPr lang="en-US" dirty="0">
              <a:solidFill>
                <a:srgbClr val="FFFFFF"/>
              </a:solidFill>
              <a:ea typeface="ＭＳ Ｐゴシック" charset="0"/>
            </a:endParaRPr>
          </a:p>
        </p:txBody>
      </p:sp>
      <p:pic>
        <p:nvPicPr>
          <p:cNvPr id="1029" name="Picture 8" descr="CCO_HIV_rev_forPPT.gif"/>
          <p:cNvPicPr>
            <a:picLocks noChangeAspect="1"/>
          </p:cNvPicPr>
          <p:nvPr userDrawn="1"/>
        </p:nvPicPr>
        <p:blipFill>
          <a:blip r:embed="rId12" cstate="print"/>
          <a:srcRect/>
          <a:stretch>
            <a:fillRect/>
          </a:stretch>
        </p:blipFill>
        <p:spPr bwMode="auto">
          <a:xfrm>
            <a:off x="7578725" y="92075"/>
            <a:ext cx="1287463" cy="457200"/>
          </a:xfrm>
          <a:prstGeom prst="rect">
            <a:avLst/>
          </a:prstGeom>
          <a:noFill/>
          <a:ln w="9525">
            <a:noFill/>
            <a:miter lim="800000"/>
            <a:headEnd/>
            <a:tailEnd/>
          </a:ln>
        </p:spPr>
      </p:pic>
      <p:sp>
        <p:nvSpPr>
          <p:cNvPr id="1030" name="Rectangle 2"/>
          <p:cNvSpPr>
            <a:spLocks noGrp="1" noChangeArrowheads="1"/>
          </p:cNvSpPr>
          <p:nvPr>
            <p:ph type="title"/>
          </p:nvPr>
        </p:nvSpPr>
        <p:spPr bwMode="auto">
          <a:xfrm>
            <a:off x="382588" y="666750"/>
            <a:ext cx="8464550" cy="11033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31" name="Rectangle 3"/>
          <p:cNvSpPr>
            <a:spLocks noGrp="1" noChangeArrowheads="1"/>
          </p:cNvSpPr>
          <p:nvPr>
            <p:ph type="body" idx="1"/>
          </p:nvPr>
        </p:nvSpPr>
        <p:spPr bwMode="auto">
          <a:xfrm>
            <a:off x="385763" y="1828800"/>
            <a:ext cx="8455025" cy="4546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2" name="Rectangle 8"/>
          <p:cNvSpPr>
            <a:spLocks noChangeArrowheads="1"/>
          </p:cNvSpPr>
          <p:nvPr/>
        </p:nvSpPr>
        <p:spPr bwMode="auto">
          <a:xfrm>
            <a:off x="287338" y="307975"/>
            <a:ext cx="1709737" cy="276225"/>
          </a:xfrm>
          <a:prstGeom prst="rect">
            <a:avLst/>
          </a:prstGeom>
          <a:noFill/>
          <a:ln>
            <a:noFill/>
          </a:ln>
          <a:extLst/>
        </p:spPr>
        <p:txBody>
          <a:bodyPr wrap="none">
            <a:spAutoFit/>
          </a:bodyPr>
          <a:lstStyle>
            <a:lvl1pPr eaLnBrk="0" hangingPunct="0">
              <a:defRPr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200" b="0" dirty="0" smtClean="0">
                <a:solidFill>
                  <a:srgbClr val="CDCDCF"/>
                </a:solidFill>
                <a:cs typeface="Arial" panose="020B0604020202020204" pitchFamily="34" charset="0"/>
              </a:rPr>
              <a:t>clinicaloptions.com/hiv</a:t>
            </a:r>
          </a:p>
        </p:txBody>
      </p:sp>
      <p:sp>
        <p:nvSpPr>
          <p:cNvPr id="1033" name="Text Box 13"/>
          <p:cNvSpPr txBox="1">
            <a:spLocks noChangeArrowheads="1"/>
          </p:cNvSpPr>
          <p:nvPr/>
        </p:nvSpPr>
        <p:spPr bwMode="auto">
          <a:xfrm>
            <a:off x="284163" y="69850"/>
            <a:ext cx="7164387" cy="323850"/>
          </a:xfrm>
          <a:prstGeom prst="rect">
            <a:avLst/>
          </a:prstGeom>
          <a:noFill/>
          <a:ln>
            <a:noFill/>
          </a:ln>
          <a:extLst/>
        </p:spPr>
        <p:txBody>
          <a:bodyPr>
            <a:spAutoFit/>
          </a:bodyPr>
          <a:lstStyle>
            <a:lvl1pPr eaLnBrk="0" hangingPunct="0">
              <a:defRPr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pPr eaLnBrk="1" hangingPunct="1">
              <a:buFont typeface="Arial" panose="020B0604020202020204" pitchFamily="34" charset="0"/>
              <a:buNone/>
              <a:defRPr/>
            </a:pPr>
            <a:r>
              <a:rPr lang="en-US" altLang="en-US" sz="1500" b="0" dirty="0" smtClean="0">
                <a:cs typeface="Arial" panose="020B0604020202020204" pitchFamily="34" charset="0"/>
              </a:rPr>
              <a:t>Why, When, and How to Use Pre-Exposure Prophylaxis (PrEP) for HIV Acquisition</a:t>
            </a:r>
            <a:endParaRPr lang="en-US" altLang="en-US" sz="1500" b="0" dirty="0" smtClean="0">
              <a:solidFill>
                <a:srgbClr val="FFFFFF"/>
              </a:solidFill>
              <a:cs typeface="Arial" panose="020B0604020202020204" pitchFamily="34" charset="0"/>
            </a:endParaRPr>
          </a:p>
        </p:txBody>
      </p:sp>
    </p:spTree>
  </p:cSld>
  <p:clrMap bg1="dk2" tx1="lt1" bg2="dk1" tx2="lt2" accent1="accent1" accent2="accent2" accent3="accent3" accent4="accent4" accent5="accent5" accent6="accent6" hlink="hlink" folHlink="folHlink"/>
  <p:sldLayoutIdLst>
    <p:sldLayoutId id="2147485368" r:id="rId1"/>
    <p:sldLayoutId id="2147485362" r:id="rId2"/>
    <p:sldLayoutId id="2147485363" r:id="rId3"/>
    <p:sldLayoutId id="2147485369" r:id="rId4"/>
    <p:sldLayoutId id="2147485370" r:id="rId5"/>
    <p:sldLayoutId id="2147485364" r:id="rId6"/>
    <p:sldLayoutId id="2147485365" r:id="rId7"/>
    <p:sldLayoutId id="2147485366" r:id="rId8"/>
    <p:sldLayoutId id="2147485367" r:id="rId9"/>
    <p:sldLayoutId id="2147485371" r:id="rId10"/>
  </p:sldLayoutIdLst>
  <p:timing>
    <p:tnLst>
      <p:par>
        <p:cTn id="1" dur="indefinite" restart="never" nodeType="tmRoot"/>
      </p:par>
    </p:tnLst>
  </p:timing>
  <p:txStyles>
    <p:titleStyle>
      <a:lvl1pPr algn="l" rtl="0" eaLnBrk="0" fontAlgn="base" hangingPunct="0">
        <a:spcBef>
          <a:spcPct val="0"/>
        </a:spcBef>
        <a:spcAft>
          <a:spcPct val="0"/>
        </a:spcAft>
        <a:defRPr sz="32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3200" b="1">
          <a:solidFill>
            <a:schemeClr val="tx2"/>
          </a:solidFill>
          <a:latin typeface="Arial" charset="0"/>
          <a:ea typeface="MS PGothic" panose="020B0600070205080204" pitchFamily="34" charset="-128"/>
        </a:defRPr>
      </a:lvl2pPr>
      <a:lvl3pPr algn="l" rtl="0" eaLnBrk="0" fontAlgn="base" hangingPunct="0">
        <a:spcBef>
          <a:spcPct val="0"/>
        </a:spcBef>
        <a:spcAft>
          <a:spcPct val="0"/>
        </a:spcAft>
        <a:defRPr sz="3200" b="1">
          <a:solidFill>
            <a:schemeClr val="tx2"/>
          </a:solidFill>
          <a:latin typeface="Arial" charset="0"/>
          <a:ea typeface="MS PGothic" panose="020B0600070205080204" pitchFamily="34" charset="-128"/>
        </a:defRPr>
      </a:lvl3pPr>
      <a:lvl4pPr algn="l" rtl="0" eaLnBrk="0" fontAlgn="base" hangingPunct="0">
        <a:spcBef>
          <a:spcPct val="0"/>
        </a:spcBef>
        <a:spcAft>
          <a:spcPct val="0"/>
        </a:spcAft>
        <a:defRPr sz="3200" b="1">
          <a:solidFill>
            <a:schemeClr val="tx2"/>
          </a:solidFill>
          <a:latin typeface="Arial" charset="0"/>
          <a:ea typeface="MS PGothic" panose="020B0600070205080204" pitchFamily="34" charset="-128"/>
        </a:defRPr>
      </a:lvl4pPr>
      <a:lvl5pPr algn="l" rtl="0" eaLnBrk="0" fontAlgn="base" hangingPunct="0">
        <a:spcBef>
          <a:spcPct val="0"/>
        </a:spcBef>
        <a:spcAft>
          <a:spcPct val="0"/>
        </a:spcAft>
        <a:defRPr sz="3200" b="1">
          <a:solidFill>
            <a:schemeClr val="tx2"/>
          </a:solidFill>
          <a:latin typeface="Arial" charset="0"/>
          <a:ea typeface="MS PGothic" panose="020B0600070205080204" pitchFamily="34" charset="-128"/>
        </a:defRPr>
      </a:lvl5pPr>
      <a:lvl6pPr marL="457200" algn="l" rtl="0" eaLnBrk="1" fontAlgn="base" hangingPunct="1">
        <a:spcBef>
          <a:spcPct val="0"/>
        </a:spcBef>
        <a:spcAft>
          <a:spcPct val="0"/>
        </a:spcAft>
        <a:defRPr sz="3500" b="1">
          <a:solidFill>
            <a:schemeClr val="tx2"/>
          </a:solidFill>
          <a:latin typeface="Arial" charset="0"/>
        </a:defRPr>
      </a:lvl6pPr>
      <a:lvl7pPr marL="914400" algn="l" rtl="0" eaLnBrk="1" fontAlgn="base" hangingPunct="1">
        <a:spcBef>
          <a:spcPct val="0"/>
        </a:spcBef>
        <a:spcAft>
          <a:spcPct val="0"/>
        </a:spcAft>
        <a:defRPr sz="3500" b="1">
          <a:solidFill>
            <a:schemeClr val="tx2"/>
          </a:solidFill>
          <a:latin typeface="Arial" charset="0"/>
        </a:defRPr>
      </a:lvl7pPr>
      <a:lvl8pPr marL="1371600" algn="l" rtl="0" eaLnBrk="1" fontAlgn="base" hangingPunct="1">
        <a:spcBef>
          <a:spcPct val="0"/>
        </a:spcBef>
        <a:spcAft>
          <a:spcPct val="0"/>
        </a:spcAft>
        <a:defRPr sz="3500" b="1">
          <a:solidFill>
            <a:schemeClr val="tx2"/>
          </a:solidFill>
          <a:latin typeface="Arial" charset="0"/>
        </a:defRPr>
      </a:lvl8pPr>
      <a:lvl9pPr marL="1828800" algn="l" rtl="0" eaLnBrk="1" fontAlgn="base" hangingPunct="1">
        <a:spcBef>
          <a:spcPct val="0"/>
        </a:spcBef>
        <a:spcAft>
          <a:spcPct val="0"/>
        </a:spcAft>
        <a:defRPr sz="3500" b="1">
          <a:solidFill>
            <a:schemeClr val="tx2"/>
          </a:solidFill>
          <a:latin typeface="Arial" charset="0"/>
        </a:defRPr>
      </a:lvl9pPr>
    </p:titleStyle>
    <p:bodyStyle>
      <a:lvl1pPr marL="342900" indent="-342900" algn="l" rtl="0" eaLnBrk="0" fontAlgn="base" hangingPunct="0">
        <a:lnSpc>
          <a:spcPct val="90000"/>
        </a:lnSpc>
        <a:spcBef>
          <a:spcPts val="1000"/>
        </a:spcBef>
        <a:spcAft>
          <a:spcPts val="700"/>
        </a:spcAft>
        <a:buClr>
          <a:schemeClr val="accent2"/>
        </a:buClr>
        <a:buFont typeface="Wingdings" pitchFamily="2" charset="2"/>
        <a:buChar char="§"/>
        <a:defRPr sz="2400">
          <a:solidFill>
            <a:srgbClr val="FEFDDE"/>
          </a:solidFill>
          <a:latin typeface="+mn-lt"/>
          <a:ea typeface="MS PGothic" panose="020B0600070205080204" pitchFamily="34" charset="-128"/>
          <a:cs typeface="+mn-cs"/>
        </a:defRPr>
      </a:lvl1pPr>
      <a:lvl2pPr marL="742950" indent="-285750" algn="l" rtl="0" eaLnBrk="0" fontAlgn="base" hangingPunct="0">
        <a:lnSpc>
          <a:spcPct val="90000"/>
        </a:lnSpc>
        <a:spcBef>
          <a:spcPts val="1000"/>
        </a:spcBef>
        <a:spcAft>
          <a:spcPts val="700"/>
        </a:spcAft>
        <a:buClr>
          <a:schemeClr val="accent2"/>
        </a:buClr>
        <a:buFont typeface="Arial" charset="0"/>
        <a:buChar char="–"/>
        <a:defRPr sz="2200">
          <a:solidFill>
            <a:srgbClr val="FEFDDE"/>
          </a:solidFill>
          <a:latin typeface="+mn-lt"/>
          <a:ea typeface="MS PGothic" panose="020B0600070205080204" pitchFamily="34" charset="-128"/>
        </a:defRPr>
      </a:lvl2pPr>
      <a:lvl3pPr marL="1143000" indent="-228600" algn="l" rtl="0" eaLnBrk="0" fontAlgn="base" hangingPunct="0">
        <a:lnSpc>
          <a:spcPct val="90000"/>
        </a:lnSpc>
        <a:spcBef>
          <a:spcPts val="1000"/>
        </a:spcBef>
        <a:spcAft>
          <a:spcPts val="700"/>
        </a:spcAft>
        <a:buClr>
          <a:schemeClr val="accent2"/>
        </a:buClr>
        <a:buFont typeface="Arial" charset="0"/>
        <a:buChar char="–"/>
        <a:defRPr sz="2000">
          <a:solidFill>
            <a:srgbClr val="FEFDDE"/>
          </a:solidFill>
          <a:latin typeface="+mn-lt"/>
          <a:ea typeface="MS PGothic" panose="020B0600070205080204" pitchFamily="34" charset="-128"/>
        </a:defRPr>
      </a:lvl3pPr>
      <a:lvl4pPr marL="1600200" indent="-228600" algn="l" rtl="0" eaLnBrk="0" fontAlgn="base" hangingPunct="0">
        <a:lnSpc>
          <a:spcPct val="90000"/>
        </a:lnSpc>
        <a:spcBef>
          <a:spcPts val="1000"/>
        </a:spcBef>
        <a:spcAft>
          <a:spcPts val="700"/>
        </a:spcAft>
        <a:buClr>
          <a:schemeClr val="accent2"/>
        </a:buClr>
        <a:buFont typeface="Arial" charset="0"/>
        <a:buChar char="–"/>
        <a:defRPr>
          <a:solidFill>
            <a:srgbClr val="FEFDDE"/>
          </a:solidFill>
          <a:latin typeface="+mn-lt"/>
          <a:ea typeface="MS PGothic" panose="020B0600070205080204" pitchFamily="34" charset="-128"/>
        </a:defRPr>
      </a:lvl4pPr>
      <a:lvl5pPr marL="2057400" indent="-228600" algn="l" rtl="0" eaLnBrk="0" fontAlgn="base" hangingPunct="0">
        <a:lnSpc>
          <a:spcPct val="90000"/>
        </a:lnSpc>
        <a:spcBef>
          <a:spcPts val="1000"/>
        </a:spcBef>
        <a:spcAft>
          <a:spcPts val="700"/>
        </a:spcAft>
        <a:buClr>
          <a:schemeClr val="accent2"/>
        </a:buClr>
        <a:buFont typeface="Arial" charset="0"/>
        <a:buChar char="–"/>
        <a:defRPr sz="1600">
          <a:solidFill>
            <a:srgbClr val="FEFDDE"/>
          </a:solidFill>
          <a:latin typeface="+mn-lt"/>
          <a:ea typeface="MS PGothic" panose="020B0600070205080204" pitchFamily="34" charset="-128"/>
        </a:defRPr>
      </a:lvl5pPr>
      <a:lvl6pPr marL="2514600" indent="-228600" algn="l" rtl="0" eaLnBrk="1" fontAlgn="base" hangingPunct="1">
        <a:lnSpc>
          <a:spcPct val="90000"/>
        </a:lnSpc>
        <a:spcBef>
          <a:spcPct val="35000"/>
        </a:spcBef>
        <a:spcAft>
          <a:spcPct val="25000"/>
        </a:spcAft>
        <a:buClr>
          <a:schemeClr val="accent2"/>
        </a:buClr>
        <a:buFont typeface="Arial" charset="0"/>
        <a:buChar char="–"/>
        <a:defRPr sz="1400">
          <a:solidFill>
            <a:schemeClr val="tx1"/>
          </a:solidFill>
          <a:latin typeface="+mn-lt"/>
        </a:defRPr>
      </a:lvl6pPr>
      <a:lvl7pPr marL="2971800" indent="-228600" algn="l" rtl="0" eaLnBrk="1" fontAlgn="base" hangingPunct="1">
        <a:lnSpc>
          <a:spcPct val="90000"/>
        </a:lnSpc>
        <a:spcBef>
          <a:spcPct val="35000"/>
        </a:spcBef>
        <a:spcAft>
          <a:spcPct val="25000"/>
        </a:spcAft>
        <a:buClr>
          <a:schemeClr val="accent2"/>
        </a:buClr>
        <a:buFont typeface="Arial" charset="0"/>
        <a:buChar char="–"/>
        <a:defRPr sz="1400">
          <a:solidFill>
            <a:schemeClr val="tx1"/>
          </a:solidFill>
          <a:latin typeface="+mn-lt"/>
        </a:defRPr>
      </a:lvl7pPr>
      <a:lvl8pPr marL="3429000" indent="-228600" algn="l" rtl="0" eaLnBrk="1" fontAlgn="base" hangingPunct="1">
        <a:lnSpc>
          <a:spcPct val="90000"/>
        </a:lnSpc>
        <a:spcBef>
          <a:spcPct val="35000"/>
        </a:spcBef>
        <a:spcAft>
          <a:spcPct val="25000"/>
        </a:spcAft>
        <a:buClr>
          <a:schemeClr val="accent2"/>
        </a:buClr>
        <a:buFont typeface="Arial" charset="0"/>
        <a:buChar char="–"/>
        <a:defRPr sz="1400">
          <a:solidFill>
            <a:schemeClr val="tx1"/>
          </a:solidFill>
          <a:latin typeface="+mn-lt"/>
        </a:defRPr>
      </a:lvl8pPr>
      <a:lvl9pPr marL="3886200" indent="-228600" algn="l" rtl="0" eaLnBrk="1" fontAlgn="base" hangingPunct="1">
        <a:lnSpc>
          <a:spcPct val="90000"/>
        </a:lnSpc>
        <a:spcBef>
          <a:spcPct val="35000"/>
        </a:spcBef>
        <a:spcAft>
          <a:spcPct val="25000"/>
        </a:spcAft>
        <a:buClr>
          <a:schemeClr val="accent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clinicaloptions.com/midlevel" TargetMode="External"/><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4"/>
          <p:cNvSpPr>
            <a:spLocks noGrp="1" noChangeArrowheads="1"/>
          </p:cNvSpPr>
          <p:nvPr>
            <p:ph type="subTitle" idx="1"/>
          </p:nvPr>
        </p:nvSpPr>
        <p:spPr>
          <a:xfrm>
            <a:off x="457200" y="3776663"/>
            <a:ext cx="4117975" cy="2403475"/>
          </a:xfrm>
        </p:spPr>
        <p:txBody>
          <a:bodyPr/>
          <a:lstStyle/>
          <a:p>
            <a:pPr>
              <a:lnSpc>
                <a:spcPct val="90000"/>
              </a:lnSpc>
              <a:spcAft>
                <a:spcPct val="0"/>
              </a:spcAft>
            </a:pPr>
            <a:r>
              <a:rPr lang="en-US" altLang="en-US" sz="1800" smtClean="0"/>
              <a:t>Marcy S. Gelman, RN, MSN, MPH</a:t>
            </a:r>
            <a:r>
              <a:rPr lang="en-US" altLang="en-US" sz="1800" b="0" smtClean="0"/>
              <a:t/>
            </a:r>
            <a:br>
              <a:rPr lang="en-US" altLang="en-US" sz="1800" b="0" smtClean="0"/>
            </a:br>
            <a:r>
              <a:rPr lang="en-US" altLang="en-US" sz="1400" b="0" i="1" smtClean="0"/>
              <a:t>Director of Operations and Clinical </a:t>
            </a:r>
            <a:br>
              <a:rPr lang="en-US" altLang="en-US" sz="1400" b="0" i="1" smtClean="0"/>
            </a:br>
            <a:r>
              <a:rPr lang="en-US" altLang="en-US" sz="1400" b="0" i="1" smtClean="0"/>
              <a:t>Research</a:t>
            </a:r>
            <a:r>
              <a:rPr lang="en-US" altLang="en-US" sz="1400" b="0" smtClean="0"/>
              <a:t/>
            </a:r>
            <a:br>
              <a:rPr lang="en-US" altLang="en-US" sz="1400" b="0" smtClean="0"/>
            </a:br>
            <a:r>
              <a:rPr lang="en-US" altLang="en-US" sz="1400" b="0" smtClean="0"/>
              <a:t>The Fenway Institute</a:t>
            </a:r>
            <a:br>
              <a:rPr lang="en-US" altLang="en-US" sz="1400" b="0" smtClean="0"/>
            </a:br>
            <a:r>
              <a:rPr lang="en-US" altLang="en-US" sz="1400" b="0" smtClean="0"/>
              <a:t>Fenway Community Health</a:t>
            </a:r>
            <a:br>
              <a:rPr lang="en-US" altLang="en-US" sz="1400" b="0" smtClean="0"/>
            </a:br>
            <a:r>
              <a:rPr lang="en-US" altLang="en-US" sz="1400" b="0" smtClean="0"/>
              <a:t>Boston, Massachusetts</a:t>
            </a:r>
          </a:p>
          <a:p>
            <a:pPr>
              <a:lnSpc>
                <a:spcPct val="90000"/>
              </a:lnSpc>
              <a:spcAft>
                <a:spcPct val="0"/>
              </a:spcAft>
            </a:pPr>
            <a:r>
              <a:rPr lang="en-US" altLang="en-US" sz="1800" smtClean="0"/>
              <a:t>Kevin M. O’Hara, PA</a:t>
            </a:r>
            <a:r>
              <a:rPr lang="en-US" altLang="en-US" sz="1600" b="0" smtClean="0"/>
              <a:t/>
            </a:r>
            <a:br>
              <a:rPr lang="en-US" altLang="en-US" sz="1600" b="0" smtClean="0"/>
            </a:br>
            <a:r>
              <a:rPr lang="en-US" altLang="en-US" sz="1400" b="0" smtClean="0"/>
              <a:t>Assistant Professor of Medicine</a:t>
            </a:r>
            <a:br>
              <a:rPr lang="en-US" altLang="en-US" sz="1400" b="0" smtClean="0"/>
            </a:br>
            <a:r>
              <a:rPr lang="en-US" altLang="en-US" sz="1400" b="0" smtClean="0"/>
              <a:t>Physician Associate Program</a:t>
            </a:r>
            <a:br>
              <a:rPr lang="en-US" altLang="en-US" sz="1400" b="0" smtClean="0"/>
            </a:br>
            <a:r>
              <a:rPr lang="en-US" altLang="en-US" sz="1400" b="0" smtClean="0"/>
              <a:t>Yale School of Medicine</a:t>
            </a:r>
            <a:br>
              <a:rPr lang="en-US" altLang="en-US" sz="1400" b="0" smtClean="0"/>
            </a:br>
            <a:r>
              <a:rPr lang="en-US" altLang="en-US" sz="1400" b="0" smtClean="0"/>
              <a:t>New Haven, Connecticut</a:t>
            </a:r>
          </a:p>
        </p:txBody>
      </p:sp>
      <p:sp>
        <p:nvSpPr>
          <p:cNvPr id="6147" name="Rectangle 15"/>
          <p:cNvSpPr>
            <a:spLocks noGrp="1" noChangeArrowheads="1"/>
          </p:cNvSpPr>
          <p:nvPr>
            <p:ph type="ctrTitle"/>
          </p:nvPr>
        </p:nvSpPr>
        <p:spPr/>
        <p:txBody>
          <a:bodyPr/>
          <a:lstStyle/>
          <a:p>
            <a:r>
              <a:rPr lang="en-US" altLang="en-US" sz="3200" smtClean="0"/>
              <a:t>Why, When, and How to Use Pre-Exposure Prophylaxis (PrEP) for HIV Acquisition: </a:t>
            </a:r>
            <a:br>
              <a:rPr lang="en-US" altLang="en-US" sz="3200" smtClean="0"/>
            </a:br>
            <a:r>
              <a:rPr lang="en-US" altLang="en-US" sz="3200" smtClean="0"/>
              <a:t>Guidance for Midlevel Practitioners</a:t>
            </a:r>
          </a:p>
        </p:txBody>
      </p:sp>
      <p:sp>
        <p:nvSpPr>
          <p:cNvPr id="6148" name="Text Box 21"/>
          <p:cNvSpPr txBox="1">
            <a:spLocks noChangeArrowheads="1"/>
          </p:cNvSpPr>
          <p:nvPr/>
        </p:nvSpPr>
        <p:spPr bwMode="auto">
          <a:xfrm>
            <a:off x="280988" y="6249988"/>
            <a:ext cx="3821112" cy="400050"/>
          </a:xfrm>
          <a:prstGeom prst="rect">
            <a:avLst/>
          </a:prstGeom>
          <a:noFill/>
          <a:ln w="9525">
            <a:noFill/>
            <a:miter lim="800000"/>
            <a:headEnd/>
            <a:tailEnd/>
          </a:ln>
        </p:spPr>
        <p:txBody>
          <a:bodyPr>
            <a:spAutoFit/>
          </a:bodyPr>
          <a:lstStyle/>
          <a:p>
            <a:pPr eaLnBrk="1" hangingPunct="1">
              <a:spcBef>
                <a:spcPct val="50000"/>
              </a:spcBef>
            </a:pPr>
            <a:r>
              <a:rPr lang="en-US" altLang="en-US" sz="1000" b="0">
                <a:solidFill>
                  <a:srgbClr val="FFFFFF"/>
                </a:solidFill>
                <a:cs typeface="Arial" charset="0"/>
              </a:rPr>
              <a:t>This activity is supported by an independent educational grant from Gilead Sciences.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t>Antiretrovirals Used in HIV Prevention:</a:t>
            </a:r>
            <a:br>
              <a:rPr lang="en-US" altLang="en-US" smtClean="0"/>
            </a:br>
            <a:r>
              <a:rPr lang="en-US" altLang="en-US" smtClean="0"/>
              <a:t>The Foundation for PrEP</a:t>
            </a:r>
          </a:p>
        </p:txBody>
      </p:sp>
      <p:sp>
        <p:nvSpPr>
          <p:cNvPr id="15363" name="Content Placeholder 2"/>
          <p:cNvSpPr>
            <a:spLocks noGrp="1"/>
          </p:cNvSpPr>
          <p:nvPr>
            <p:ph idx="1"/>
          </p:nvPr>
        </p:nvSpPr>
        <p:spPr/>
        <p:txBody>
          <a:bodyPr/>
          <a:lstStyle/>
          <a:p>
            <a:r>
              <a:rPr lang="en-US" altLang="en-US" smtClean="0"/>
              <a:t>Prevention of mother-to-child transmission</a:t>
            </a:r>
          </a:p>
          <a:p>
            <a:pPr lvl="1"/>
            <a:r>
              <a:rPr lang="en-US" altLang="en-US" smtClean="0"/>
              <a:t>Antiretrovirals given to the mother during pregnancy, labor, and delivery and to the infant postpartum</a:t>
            </a:r>
            <a:r>
              <a:rPr lang="en-US" altLang="en-US" baseline="30000" smtClean="0"/>
              <a:t>[1]</a:t>
            </a:r>
          </a:p>
          <a:p>
            <a:pPr lvl="1"/>
            <a:r>
              <a:rPr lang="en-US" altLang="en-US" smtClean="0"/>
              <a:t>PMTCT has virtually eliminated perinatal HIV infection in the US and other developed countries</a:t>
            </a:r>
          </a:p>
          <a:p>
            <a:r>
              <a:rPr lang="en-US" altLang="en-US" smtClean="0"/>
              <a:t>Postexposure prophylaxis</a:t>
            </a:r>
          </a:p>
          <a:p>
            <a:pPr lvl="1"/>
            <a:r>
              <a:rPr lang="en-US" altLang="en-US" smtClean="0"/>
              <a:t>Antiretrovirals given within hrs of a known or suspected HIV exposure (eg, needle stick injury, rape)</a:t>
            </a:r>
          </a:p>
          <a:p>
            <a:pPr lvl="1"/>
            <a:r>
              <a:rPr lang="en-US" altLang="en-US" smtClean="0"/>
              <a:t>US public health guidance for PEP is available for both occupational</a:t>
            </a:r>
            <a:r>
              <a:rPr lang="en-US" altLang="en-US" baseline="30000" smtClean="0"/>
              <a:t>[2]</a:t>
            </a:r>
            <a:r>
              <a:rPr lang="en-US" altLang="en-US" smtClean="0"/>
              <a:t> and nonoccupational</a:t>
            </a:r>
            <a:r>
              <a:rPr lang="en-US" altLang="en-US" baseline="30000" smtClean="0"/>
              <a:t>[3]</a:t>
            </a:r>
            <a:r>
              <a:rPr lang="en-US" altLang="en-US" smtClean="0"/>
              <a:t> exposure to HIV</a:t>
            </a:r>
            <a:endParaRPr lang="en-US" altLang="en-US" sz="800" smtClean="0"/>
          </a:p>
        </p:txBody>
      </p:sp>
      <p:sp>
        <p:nvSpPr>
          <p:cNvPr id="44036" name="TextBox 3"/>
          <p:cNvSpPr txBox="1">
            <a:spLocks noChangeArrowheads="1"/>
          </p:cNvSpPr>
          <p:nvPr/>
        </p:nvSpPr>
        <p:spPr bwMode="auto">
          <a:xfrm>
            <a:off x="284163" y="6145213"/>
            <a:ext cx="8794750" cy="523875"/>
          </a:xfrm>
          <a:prstGeom prst="rect">
            <a:avLst/>
          </a:prstGeom>
          <a:noFill/>
          <a:ln>
            <a:noFill/>
          </a:ln>
          <a:extLst/>
        </p:spPr>
        <p:txBody>
          <a:bodyPr>
            <a:spAutoFit/>
          </a:bodyPr>
          <a:lstStyle>
            <a:lvl1pPr>
              <a:lnSpc>
                <a:spcPct val="90000"/>
              </a:lnSpc>
              <a:spcBef>
                <a:spcPts val="1000"/>
              </a:spcBef>
              <a:spcAft>
                <a:spcPts val="700"/>
              </a:spcAft>
              <a:buClr>
                <a:schemeClr val="accent2"/>
              </a:buClr>
              <a:buFont typeface="Wingdings" panose="05000000000000000000" pitchFamily="2" charset="2"/>
              <a:buChar char="§"/>
              <a:defRPr sz="2400">
                <a:solidFill>
                  <a:srgbClr val="FEFDDE"/>
                </a:solidFill>
                <a:latin typeface="Arial" panose="020B0604020202020204" pitchFamily="34" charset="0"/>
                <a:ea typeface="ＭＳ Ｐゴシック" panose="020B0600070205080204" pitchFamily="34" charset="-128"/>
              </a:defRPr>
            </a:lvl1pPr>
            <a:lvl2pPr marL="742950" indent="-285750">
              <a:lnSpc>
                <a:spcPct val="90000"/>
              </a:lnSpc>
              <a:spcBef>
                <a:spcPts val="1000"/>
              </a:spcBef>
              <a:spcAft>
                <a:spcPts val="700"/>
              </a:spcAft>
              <a:buClr>
                <a:schemeClr val="accent2"/>
              </a:buClr>
              <a:buFont typeface="Arial" panose="020B0604020202020204" pitchFamily="34" charset="0"/>
              <a:buChar char="–"/>
              <a:defRPr sz="2200">
                <a:solidFill>
                  <a:srgbClr val="FEFDDE"/>
                </a:solidFill>
                <a:latin typeface="Arial" panose="020B0604020202020204" pitchFamily="34" charset="0"/>
                <a:ea typeface="ＭＳ Ｐゴシック" panose="020B0600070205080204" pitchFamily="34" charset="-128"/>
              </a:defRPr>
            </a:lvl2pPr>
            <a:lvl3pPr marL="1143000" indent="-228600">
              <a:lnSpc>
                <a:spcPct val="90000"/>
              </a:lnSpc>
              <a:spcBef>
                <a:spcPts val="1000"/>
              </a:spcBef>
              <a:spcAft>
                <a:spcPts val="700"/>
              </a:spcAft>
              <a:buClr>
                <a:schemeClr val="accent2"/>
              </a:buClr>
              <a:buFont typeface="Arial" panose="020B0604020202020204" pitchFamily="34" charset="0"/>
              <a:buChar char="–"/>
              <a:defRPr sz="2000">
                <a:solidFill>
                  <a:srgbClr val="FEFDDE"/>
                </a:solidFill>
                <a:latin typeface="Arial" panose="020B0604020202020204" pitchFamily="34" charset="0"/>
                <a:ea typeface="ＭＳ Ｐゴシック" panose="020B0600070205080204" pitchFamily="34" charset="-128"/>
              </a:defRPr>
            </a:lvl3pPr>
            <a:lvl4pPr marL="1600200" indent="-228600">
              <a:lnSpc>
                <a:spcPct val="90000"/>
              </a:lnSpc>
              <a:spcBef>
                <a:spcPts val="1000"/>
              </a:spcBef>
              <a:spcAft>
                <a:spcPts val="700"/>
              </a:spcAft>
              <a:buClr>
                <a:schemeClr val="accent2"/>
              </a:buClr>
              <a:buFont typeface="Arial" panose="020B0604020202020204" pitchFamily="34" charset="0"/>
              <a:buChar char="–"/>
              <a:defRPr>
                <a:solidFill>
                  <a:srgbClr val="FEFDDE"/>
                </a:solidFill>
                <a:latin typeface="Arial" panose="020B0604020202020204" pitchFamily="34" charset="0"/>
                <a:ea typeface="ＭＳ Ｐゴシック" panose="020B0600070205080204" pitchFamily="34" charset="-128"/>
              </a:defRPr>
            </a:lvl4pPr>
            <a:lvl5pPr marL="2057400" indent="-228600">
              <a:lnSpc>
                <a:spcPct val="90000"/>
              </a:lnSpc>
              <a:spcBef>
                <a:spcPts val="1000"/>
              </a:spcBef>
              <a:spcAft>
                <a:spcPts val="700"/>
              </a:spcAft>
              <a:buClr>
                <a:schemeClr val="accent2"/>
              </a:buClr>
              <a:buFont typeface="Arial" panose="020B0604020202020204" pitchFamily="34" charset="0"/>
              <a:buChar char="–"/>
              <a:defRPr sz="1600">
                <a:solidFill>
                  <a:srgbClr val="FEFDDE"/>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ts val="1000"/>
              </a:spcBef>
              <a:spcAft>
                <a:spcPts val="700"/>
              </a:spcAft>
              <a:buClr>
                <a:schemeClr val="accent2"/>
              </a:buClr>
              <a:buFont typeface="Arial" panose="020B0604020202020204" pitchFamily="34" charset="0"/>
              <a:buChar char="–"/>
              <a:defRPr sz="1600">
                <a:solidFill>
                  <a:srgbClr val="FEFDDE"/>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ts val="1000"/>
              </a:spcBef>
              <a:spcAft>
                <a:spcPts val="700"/>
              </a:spcAft>
              <a:buClr>
                <a:schemeClr val="accent2"/>
              </a:buClr>
              <a:buFont typeface="Arial" panose="020B0604020202020204" pitchFamily="34" charset="0"/>
              <a:buChar char="–"/>
              <a:defRPr sz="1600">
                <a:solidFill>
                  <a:srgbClr val="FEFDDE"/>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ts val="1000"/>
              </a:spcBef>
              <a:spcAft>
                <a:spcPts val="700"/>
              </a:spcAft>
              <a:buClr>
                <a:schemeClr val="accent2"/>
              </a:buClr>
              <a:buFont typeface="Arial" panose="020B0604020202020204" pitchFamily="34" charset="0"/>
              <a:buChar char="–"/>
              <a:defRPr sz="1600">
                <a:solidFill>
                  <a:srgbClr val="FEFDDE"/>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ts val="1000"/>
              </a:spcBef>
              <a:spcAft>
                <a:spcPts val="700"/>
              </a:spcAft>
              <a:buClr>
                <a:schemeClr val="accent2"/>
              </a:buClr>
              <a:buFont typeface="Arial" panose="020B0604020202020204" pitchFamily="34" charset="0"/>
              <a:buChar char="–"/>
              <a:defRPr sz="1600">
                <a:solidFill>
                  <a:srgbClr val="FEFDDE"/>
                </a:solidFill>
                <a:latin typeface="Arial" panose="020B0604020202020204" pitchFamily="34" charset="0"/>
                <a:ea typeface="ＭＳ Ｐゴシック" panose="020B0600070205080204" pitchFamily="34" charset="-128"/>
              </a:defRPr>
            </a:lvl9pPr>
          </a:lstStyle>
          <a:p>
            <a:pPr marL="342900" indent="-342900" eaLnBrk="1" hangingPunct="1">
              <a:lnSpc>
                <a:spcPct val="100000"/>
              </a:lnSpc>
              <a:spcBef>
                <a:spcPct val="0"/>
              </a:spcBef>
              <a:spcAft>
                <a:spcPct val="0"/>
              </a:spcAft>
              <a:buClrTx/>
              <a:buFontTx/>
              <a:buAutoNum type="arabicPeriod"/>
              <a:defRPr/>
            </a:pPr>
            <a:r>
              <a:rPr lang="en-US" altLang="en-US" sz="1400" b="0" dirty="0" smtClean="0">
                <a:solidFill>
                  <a:schemeClr val="bg2"/>
                </a:solidFill>
                <a:cs typeface="Arial" panose="020B0604020202020204" pitchFamily="34" charset="0"/>
              </a:rPr>
              <a:t>DHHS. Perinatal Guidelines. 2014. 2. </a:t>
            </a:r>
            <a:r>
              <a:rPr lang="en-US" altLang="en-US" sz="1400" b="0" dirty="0" err="1" smtClean="0">
                <a:solidFill>
                  <a:schemeClr val="bg2"/>
                </a:solidFill>
                <a:cs typeface="Arial" panose="020B0604020202020204" pitchFamily="34" charset="0"/>
              </a:rPr>
              <a:t>Kuhar</a:t>
            </a:r>
            <a:r>
              <a:rPr lang="en-US" altLang="en-US" sz="1400" b="0" dirty="0" smtClean="0">
                <a:solidFill>
                  <a:schemeClr val="bg2"/>
                </a:solidFill>
                <a:cs typeface="Arial" panose="020B0604020202020204" pitchFamily="34" charset="0"/>
              </a:rPr>
              <a:t> DT, et al. Infect Control </a:t>
            </a:r>
            <a:r>
              <a:rPr lang="en-US" altLang="en-US" sz="1400" b="0" dirty="0" err="1" smtClean="0">
                <a:solidFill>
                  <a:schemeClr val="bg2"/>
                </a:solidFill>
                <a:cs typeface="Arial" panose="020B0604020202020204" pitchFamily="34" charset="0"/>
              </a:rPr>
              <a:t>Hosp</a:t>
            </a:r>
            <a:r>
              <a:rPr lang="en-US" altLang="en-US" sz="1400" b="0" dirty="0" smtClean="0">
                <a:solidFill>
                  <a:schemeClr val="bg2"/>
                </a:solidFill>
                <a:cs typeface="Arial" panose="020B0604020202020204" pitchFamily="34" charset="0"/>
              </a:rPr>
              <a:t> </a:t>
            </a:r>
            <a:r>
              <a:rPr lang="en-US" altLang="en-US" sz="1400" b="0" dirty="0" err="1" smtClean="0">
                <a:solidFill>
                  <a:schemeClr val="bg2"/>
                </a:solidFill>
                <a:cs typeface="Arial" panose="020B0604020202020204" pitchFamily="34" charset="0"/>
              </a:rPr>
              <a:t>Epidemiol</a:t>
            </a:r>
            <a:r>
              <a:rPr lang="en-US" altLang="en-US" sz="1400" b="0" dirty="0" smtClean="0">
                <a:solidFill>
                  <a:schemeClr val="bg2"/>
                </a:solidFill>
                <a:cs typeface="Arial" panose="020B0604020202020204" pitchFamily="34" charset="0"/>
              </a:rPr>
              <a:t>. 2013;34:875-892.</a:t>
            </a:r>
          </a:p>
          <a:p>
            <a:pPr eaLnBrk="1" hangingPunct="1">
              <a:lnSpc>
                <a:spcPct val="100000"/>
              </a:lnSpc>
              <a:spcBef>
                <a:spcPct val="0"/>
              </a:spcBef>
              <a:spcAft>
                <a:spcPct val="0"/>
              </a:spcAft>
              <a:buClrTx/>
              <a:buFont typeface="Wingdings" panose="05000000000000000000" pitchFamily="2" charset="2"/>
              <a:buNone/>
              <a:defRPr/>
            </a:pPr>
            <a:r>
              <a:rPr lang="en-US" altLang="en-US" sz="1400" b="0" dirty="0" smtClean="0">
                <a:solidFill>
                  <a:schemeClr val="bg2"/>
                </a:solidFill>
                <a:cs typeface="Arial" panose="020B0604020202020204" pitchFamily="34" charset="0"/>
              </a:rPr>
              <a:t>3. MMWR. 2005;54(RR-2):1-20.</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Line 2"/>
          <p:cNvSpPr>
            <a:spLocks noChangeShapeType="1"/>
          </p:cNvSpPr>
          <p:nvPr/>
        </p:nvSpPr>
        <p:spPr bwMode="auto">
          <a:xfrm>
            <a:off x="4246563" y="2703513"/>
            <a:ext cx="2743200" cy="0"/>
          </a:xfrm>
          <a:prstGeom prst="line">
            <a:avLst/>
          </a:prstGeom>
          <a:noFill/>
          <a:ln w="146050">
            <a:solidFill>
              <a:schemeClr val="accent3"/>
            </a:solidFill>
            <a:round/>
            <a:headEnd/>
            <a:tailEnd type="triangle" w="med" len="med"/>
          </a:ln>
          <a:extLst/>
        </p:spPr>
        <p:txBody>
          <a:bodyPr/>
          <a:lstStyle/>
          <a:p>
            <a:pPr eaLnBrk="1" hangingPunct="1">
              <a:defRPr/>
            </a:pPr>
            <a:endParaRPr lang="en-US" dirty="0">
              <a:ea typeface="ＭＳ Ｐゴシック" charset="0"/>
            </a:endParaRPr>
          </a:p>
        </p:txBody>
      </p:sp>
      <p:sp>
        <p:nvSpPr>
          <p:cNvPr id="16387" name="Title 1"/>
          <p:cNvSpPr>
            <a:spLocks noGrp="1"/>
          </p:cNvSpPr>
          <p:nvPr>
            <p:ph type="title"/>
          </p:nvPr>
        </p:nvSpPr>
        <p:spPr/>
        <p:txBody>
          <a:bodyPr/>
          <a:lstStyle/>
          <a:p>
            <a:r>
              <a:rPr lang="en-US" altLang="en-US" smtClean="0"/>
              <a:t>Pre- vs Postexposure Prophylaxis</a:t>
            </a:r>
          </a:p>
        </p:txBody>
      </p:sp>
      <p:sp>
        <p:nvSpPr>
          <p:cNvPr id="34" name="Content Placeholder 33"/>
          <p:cNvSpPr>
            <a:spLocks noGrp="1"/>
          </p:cNvSpPr>
          <p:nvPr>
            <p:ph idx="1"/>
          </p:nvPr>
        </p:nvSpPr>
        <p:spPr>
          <a:xfrm>
            <a:off x="385763" y="1828800"/>
            <a:ext cx="2955925" cy="4546600"/>
          </a:xfrm>
        </p:spPr>
        <p:txBody>
          <a:bodyPr/>
          <a:lstStyle/>
          <a:p>
            <a:pPr>
              <a:spcAft>
                <a:spcPts val="0"/>
              </a:spcAft>
              <a:buFont typeface="Wingdings" charset="0"/>
              <a:buChar char="§"/>
              <a:defRPr/>
            </a:pPr>
            <a:r>
              <a:rPr lang="en-US" altLang="en-US" sz="1600" dirty="0" smtClean="0">
                <a:solidFill>
                  <a:schemeClr val="accent3"/>
                </a:solidFill>
                <a:ea typeface="ＭＳ Ｐゴシック" charset="0"/>
              </a:rPr>
              <a:t>After exposure to HIV, infection may become established</a:t>
            </a:r>
          </a:p>
          <a:p>
            <a:pPr>
              <a:spcAft>
                <a:spcPts val="0"/>
              </a:spcAft>
              <a:buFont typeface="Wingdings" charset="0"/>
              <a:buChar char="§"/>
              <a:defRPr/>
            </a:pPr>
            <a:r>
              <a:rPr lang="en-US" altLang="en-US" sz="1600" dirty="0" smtClean="0">
                <a:solidFill>
                  <a:schemeClr val="accent1"/>
                </a:solidFill>
                <a:ea typeface="ＭＳ Ｐゴシック" charset="0"/>
              </a:rPr>
              <a:t>Postexposure prophylaxis (initiated soon after exposure) reduces the chance of infection</a:t>
            </a:r>
          </a:p>
          <a:p>
            <a:pPr>
              <a:spcAft>
                <a:spcPts val="0"/>
              </a:spcAft>
              <a:buFont typeface="Wingdings" charset="0"/>
              <a:buChar char="§"/>
              <a:defRPr/>
            </a:pPr>
            <a:r>
              <a:rPr lang="en-US" altLang="en-US" sz="1600" dirty="0" smtClean="0">
                <a:solidFill>
                  <a:schemeClr val="accent2"/>
                </a:solidFill>
                <a:ea typeface="ＭＳ Ｐゴシック" charset="0"/>
              </a:rPr>
              <a:t>Pre-exposure prophylaxis begins treatment earlier (before exposure), which might increase the prophylactic effect</a:t>
            </a:r>
          </a:p>
        </p:txBody>
      </p:sp>
      <p:sp>
        <p:nvSpPr>
          <p:cNvPr id="13339" name="Rectangle 27"/>
          <p:cNvSpPr>
            <a:spLocks noChangeArrowheads="1"/>
          </p:cNvSpPr>
          <p:nvPr/>
        </p:nvSpPr>
        <p:spPr bwMode="auto">
          <a:xfrm>
            <a:off x="7018338" y="2162175"/>
            <a:ext cx="1143000" cy="1066800"/>
          </a:xfrm>
          <a:prstGeom prst="rect">
            <a:avLst/>
          </a:prstGeom>
          <a:solidFill>
            <a:schemeClr val="accent3"/>
          </a:solidFill>
          <a:ln w="9525">
            <a:noFill/>
            <a:miter lim="800000"/>
            <a:headEnd/>
            <a:tailEnd/>
          </a:ln>
        </p:spPr>
        <p:txBody>
          <a:bodyPr wrap="none" anchor="ctr"/>
          <a:lstStyle/>
          <a:p>
            <a:pPr algn="ctr" eaLnBrk="1" hangingPunct="1">
              <a:lnSpc>
                <a:spcPct val="90000"/>
              </a:lnSpc>
              <a:spcAft>
                <a:spcPct val="25000"/>
              </a:spcAft>
              <a:defRPr/>
            </a:pPr>
            <a:r>
              <a:rPr lang="en-US" sz="1600" dirty="0">
                <a:solidFill>
                  <a:schemeClr val="bg2">
                    <a:lumMod val="10000"/>
                  </a:schemeClr>
                </a:solidFill>
                <a:ea typeface="ＭＳ Ｐゴシック" charset="0"/>
              </a:rPr>
              <a:t>HIV </a:t>
            </a:r>
            <a:br>
              <a:rPr lang="en-US" sz="1600" dirty="0">
                <a:solidFill>
                  <a:schemeClr val="bg2">
                    <a:lumMod val="10000"/>
                  </a:schemeClr>
                </a:solidFill>
                <a:ea typeface="ＭＳ Ｐゴシック" charset="0"/>
              </a:rPr>
            </a:br>
            <a:r>
              <a:rPr lang="en-US" sz="1600" dirty="0">
                <a:solidFill>
                  <a:schemeClr val="bg2">
                    <a:lumMod val="10000"/>
                  </a:schemeClr>
                </a:solidFill>
                <a:ea typeface="ＭＳ Ｐゴシック" charset="0"/>
              </a:rPr>
              <a:t>infection</a:t>
            </a:r>
          </a:p>
        </p:txBody>
      </p:sp>
      <p:sp>
        <p:nvSpPr>
          <p:cNvPr id="16390" name="Line 3"/>
          <p:cNvSpPr>
            <a:spLocks noChangeShapeType="1"/>
          </p:cNvSpPr>
          <p:nvPr/>
        </p:nvSpPr>
        <p:spPr bwMode="auto">
          <a:xfrm>
            <a:off x="0" y="6176963"/>
            <a:ext cx="6324600" cy="0"/>
          </a:xfrm>
          <a:prstGeom prst="line">
            <a:avLst/>
          </a:prstGeom>
          <a:noFill/>
          <a:ln w="28575">
            <a:solidFill>
              <a:schemeClr val="tx1"/>
            </a:solidFill>
            <a:round/>
            <a:headEnd/>
            <a:tailEnd/>
          </a:ln>
        </p:spPr>
        <p:txBody>
          <a:bodyPr/>
          <a:lstStyle/>
          <a:p>
            <a:endParaRPr lang="en-US"/>
          </a:p>
        </p:txBody>
      </p:sp>
      <p:sp>
        <p:nvSpPr>
          <p:cNvPr id="16391" name="Line 4"/>
          <p:cNvSpPr>
            <a:spLocks noChangeShapeType="1"/>
          </p:cNvSpPr>
          <p:nvPr/>
        </p:nvSpPr>
        <p:spPr bwMode="auto">
          <a:xfrm flipH="1">
            <a:off x="6400800" y="5999163"/>
            <a:ext cx="76200" cy="381000"/>
          </a:xfrm>
          <a:prstGeom prst="line">
            <a:avLst/>
          </a:prstGeom>
          <a:noFill/>
          <a:ln w="28575">
            <a:solidFill>
              <a:schemeClr val="tx1"/>
            </a:solidFill>
            <a:round/>
            <a:headEnd/>
            <a:tailEnd/>
          </a:ln>
        </p:spPr>
        <p:txBody>
          <a:bodyPr/>
          <a:lstStyle/>
          <a:p>
            <a:endParaRPr lang="en-US"/>
          </a:p>
        </p:txBody>
      </p:sp>
      <p:sp>
        <p:nvSpPr>
          <p:cNvPr id="16392" name="Line 5"/>
          <p:cNvSpPr>
            <a:spLocks noChangeShapeType="1"/>
          </p:cNvSpPr>
          <p:nvPr/>
        </p:nvSpPr>
        <p:spPr bwMode="auto">
          <a:xfrm flipH="1">
            <a:off x="6324600" y="5999163"/>
            <a:ext cx="76200" cy="381000"/>
          </a:xfrm>
          <a:prstGeom prst="line">
            <a:avLst/>
          </a:prstGeom>
          <a:noFill/>
          <a:ln w="28575">
            <a:solidFill>
              <a:schemeClr val="tx1"/>
            </a:solidFill>
            <a:round/>
            <a:headEnd/>
            <a:tailEnd/>
          </a:ln>
        </p:spPr>
        <p:txBody>
          <a:bodyPr/>
          <a:lstStyle/>
          <a:p>
            <a:endParaRPr lang="en-US"/>
          </a:p>
        </p:txBody>
      </p:sp>
      <p:sp>
        <p:nvSpPr>
          <p:cNvPr id="16393" name="Line 6"/>
          <p:cNvSpPr>
            <a:spLocks noChangeShapeType="1"/>
          </p:cNvSpPr>
          <p:nvPr/>
        </p:nvSpPr>
        <p:spPr bwMode="auto">
          <a:xfrm>
            <a:off x="6553200" y="6176963"/>
            <a:ext cx="2590800" cy="0"/>
          </a:xfrm>
          <a:prstGeom prst="line">
            <a:avLst/>
          </a:prstGeom>
          <a:noFill/>
          <a:ln w="28575">
            <a:solidFill>
              <a:schemeClr val="tx1"/>
            </a:solidFill>
            <a:round/>
            <a:headEnd/>
            <a:tailEnd/>
          </a:ln>
        </p:spPr>
        <p:txBody>
          <a:bodyPr/>
          <a:lstStyle/>
          <a:p>
            <a:endParaRPr lang="en-US"/>
          </a:p>
        </p:txBody>
      </p:sp>
      <p:sp>
        <p:nvSpPr>
          <p:cNvPr id="16394" name="Line 7"/>
          <p:cNvSpPr>
            <a:spLocks noChangeShapeType="1"/>
          </p:cNvSpPr>
          <p:nvPr/>
        </p:nvSpPr>
        <p:spPr bwMode="auto">
          <a:xfrm flipH="1">
            <a:off x="6477000" y="5999163"/>
            <a:ext cx="76200" cy="381000"/>
          </a:xfrm>
          <a:prstGeom prst="line">
            <a:avLst/>
          </a:prstGeom>
          <a:noFill/>
          <a:ln w="28575">
            <a:solidFill>
              <a:schemeClr val="tx1"/>
            </a:solidFill>
            <a:round/>
            <a:headEnd/>
            <a:tailEnd/>
          </a:ln>
        </p:spPr>
        <p:txBody>
          <a:bodyPr/>
          <a:lstStyle/>
          <a:p>
            <a:endParaRPr lang="en-US"/>
          </a:p>
        </p:txBody>
      </p:sp>
      <p:sp>
        <p:nvSpPr>
          <p:cNvPr id="16395" name="Line 8"/>
          <p:cNvSpPr>
            <a:spLocks noChangeShapeType="1"/>
          </p:cNvSpPr>
          <p:nvPr/>
        </p:nvSpPr>
        <p:spPr bwMode="auto">
          <a:xfrm>
            <a:off x="228600" y="6024563"/>
            <a:ext cx="0" cy="304800"/>
          </a:xfrm>
          <a:prstGeom prst="line">
            <a:avLst/>
          </a:prstGeom>
          <a:noFill/>
          <a:ln w="28575">
            <a:solidFill>
              <a:schemeClr val="tx1"/>
            </a:solidFill>
            <a:round/>
            <a:headEnd/>
            <a:tailEnd/>
          </a:ln>
        </p:spPr>
        <p:txBody>
          <a:bodyPr/>
          <a:lstStyle/>
          <a:p>
            <a:endParaRPr lang="en-US"/>
          </a:p>
        </p:txBody>
      </p:sp>
      <p:sp>
        <p:nvSpPr>
          <p:cNvPr id="16396" name="Line 9"/>
          <p:cNvSpPr>
            <a:spLocks noChangeShapeType="1"/>
          </p:cNvSpPr>
          <p:nvPr/>
        </p:nvSpPr>
        <p:spPr bwMode="auto">
          <a:xfrm>
            <a:off x="2971800" y="6024563"/>
            <a:ext cx="0" cy="304800"/>
          </a:xfrm>
          <a:prstGeom prst="line">
            <a:avLst/>
          </a:prstGeom>
          <a:noFill/>
          <a:ln w="28575">
            <a:solidFill>
              <a:schemeClr val="tx1"/>
            </a:solidFill>
            <a:round/>
            <a:headEnd/>
            <a:tailEnd/>
          </a:ln>
        </p:spPr>
        <p:txBody>
          <a:bodyPr/>
          <a:lstStyle/>
          <a:p>
            <a:endParaRPr lang="en-US"/>
          </a:p>
        </p:txBody>
      </p:sp>
      <p:sp>
        <p:nvSpPr>
          <p:cNvPr id="16397" name="Line 10"/>
          <p:cNvSpPr>
            <a:spLocks noChangeShapeType="1"/>
          </p:cNvSpPr>
          <p:nvPr/>
        </p:nvSpPr>
        <p:spPr bwMode="auto">
          <a:xfrm>
            <a:off x="1981200" y="6024563"/>
            <a:ext cx="0" cy="304800"/>
          </a:xfrm>
          <a:prstGeom prst="line">
            <a:avLst/>
          </a:prstGeom>
          <a:noFill/>
          <a:ln w="28575">
            <a:solidFill>
              <a:schemeClr val="tx1"/>
            </a:solidFill>
            <a:round/>
            <a:headEnd/>
            <a:tailEnd/>
          </a:ln>
        </p:spPr>
        <p:txBody>
          <a:bodyPr/>
          <a:lstStyle/>
          <a:p>
            <a:endParaRPr lang="en-US"/>
          </a:p>
        </p:txBody>
      </p:sp>
      <p:sp>
        <p:nvSpPr>
          <p:cNvPr id="16398" name="Line 11"/>
          <p:cNvSpPr>
            <a:spLocks noChangeShapeType="1"/>
          </p:cNvSpPr>
          <p:nvPr/>
        </p:nvSpPr>
        <p:spPr bwMode="auto">
          <a:xfrm>
            <a:off x="1066800" y="6024563"/>
            <a:ext cx="0" cy="304800"/>
          </a:xfrm>
          <a:prstGeom prst="line">
            <a:avLst/>
          </a:prstGeom>
          <a:noFill/>
          <a:ln w="28575">
            <a:solidFill>
              <a:schemeClr val="tx1"/>
            </a:solidFill>
            <a:round/>
            <a:headEnd/>
            <a:tailEnd/>
          </a:ln>
        </p:spPr>
        <p:txBody>
          <a:bodyPr/>
          <a:lstStyle/>
          <a:p>
            <a:endParaRPr lang="en-US"/>
          </a:p>
        </p:txBody>
      </p:sp>
      <p:sp>
        <p:nvSpPr>
          <p:cNvPr id="16399" name="Line 12"/>
          <p:cNvSpPr>
            <a:spLocks noChangeShapeType="1"/>
          </p:cNvSpPr>
          <p:nvPr/>
        </p:nvSpPr>
        <p:spPr bwMode="auto">
          <a:xfrm>
            <a:off x="4953000" y="6024563"/>
            <a:ext cx="0" cy="304800"/>
          </a:xfrm>
          <a:prstGeom prst="line">
            <a:avLst/>
          </a:prstGeom>
          <a:noFill/>
          <a:ln w="28575">
            <a:solidFill>
              <a:schemeClr val="tx1"/>
            </a:solidFill>
            <a:round/>
            <a:headEnd/>
            <a:tailEnd/>
          </a:ln>
        </p:spPr>
        <p:txBody>
          <a:bodyPr/>
          <a:lstStyle/>
          <a:p>
            <a:endParaRPr lang="en-US"/>
          </a:p>
        </p:txBody>
      </p:sp>
      <p:sp>
        <p:nvSpPr>
          <p:cNvPr id="16400" name="Line 13"/>
          <p:cNvSpPr>
            <a:spLocks noChangeShapeType="1"/>
          </p:cNvSpPr>
          <p:nvPr/>
        </p:nvSpPr>
        <p:spPr bwMode="auto">
          <a:xfrm>
            <a:off x="5867400" y="6024563"/>
            <a:ext cx="0" cy="304800"/>
          </a:xfrm>
          <a:prstGeom prst="line">
            <a:avLst/>
          </a:prstGeom>
          <a:noFill/>
          <a:ln w="28575">
            <a:solidFill>
              <a:schemeClr val="tx1"/>
            </a:solidFill>
            <a:round/>
            <a:headEnd/>
            <a:tailEnd/>
          </a:ln>
        </p:spPr>
        <p:txBody>
          <a:bodyPr/>
          <a:lstStyle/>
          <a:p>
            <a:endParaRPr lang="en-US"/>
          </a:p>
        </p:txBody>
      </p:sp>
      <p:sp>
        <p:nvSpPr>
          <p:cNvPr id="16401" name="Line 14"/>
          <p:cNvSpPr>
            <a:spLocks noChangeShapeType="1"/>
          </p:cNvSpPr>
          <p:nvPr/>
        </p:nvSpPr>
        <p:spPr bwMode="auto">
          <a:xfrm>
            <a:off x="6934200" y="6024563"/>
            <a:ext cx="0" cy="304800"/>
          </a:xfrm>
          <a:prstGeom prst="line">
            <a:avLst/>
          </a:prstGeom>
          <a:noFill/>
          <a:ln w="28575">
            <a:solidFill>
              <a:schemeClr val="tx1"/>
            </a:solidFill>
            <a:round/>
            <a:headEnd/>
            <a:tailEnd/>
          </a:ln>
        </p:spPr>
        <p:txBody>
          <a:bodyPr/>
          <a:lstStyle/>
          <a:p>
            <a:endParaRPr lang="en-US"/>
          </a:p>
        </p:txBody>
      </p:sp>
      <p:sp>
        <p:nvSpPr>
          <p:cNvPr id="16402" name="Line 15"/>
          <p:cNvSpPr>
            <a:spLocks noChangeShapeType="1"/>
          </p:cNvSpPr>
          <p:nvPr/>
        </p:nvSpPr>
        <p:spPr bwMode="auto">
          <a:xfrm>
            <a:off x="8458200" y="6024563"/>
            <a:ext cx="0" cy="304800"/>
          </a:xfrm>
          <a:prstGeom prst="line">
            <a:avLst/>
          </a:prstGeom>
          <a:noFill/>
          <a:ln w="28575">
            <a:solidFill>
              <a:schemeClr val="tx1"/>
            </a:solidFill>
            <a:round/>
            <a:headEnd/>
            <a:tailEnd/>
          </a:ln>
        </p:spPr>
        <p:txBody>
          <a:bodyPr/>
          <a:lstStyle/>
          <a:p>
            <a:endParaRPr lang="en-US"/>
          </a:p>
        </p:txBody>
      </p:sp>
      <p:sp>
        <p:nvSpPr>
          <p:cNvPr id="16403" name="Line 16"/>
          <p:cNvSpPr>
            <a:spLocks noChangeShapeType="1"/>
          </p:cNvSpPr>
          <p:nvPr/>
        </p:nvSpPr>
        <p:spPr bwMode="auto">
          <a:xfrm>
            <a:off x="7696200" y="6024563"/>
            <a:ext cx="0" cy="304800"/>
          </a:xfrm>
          <a:prstGeom prst="line">
            <a:avLst/>
          </a:prstGeom>
          <a:noFill/>
          <a:ln w="28575">
            <a:solidFill>
              <a:schemeClr val="tx1"/>
            </a:solidFill>
            <a:round/>
            <a:headEnd/>
            <a:tailEnd/>
          </a:ln>
        </p:spPr>
        <p:txBody>
          <a:bodyPr/>
          <a:lstStyle/>
          <a:p>
            <a:endParaRPr lang="en-US"/>
          </a:p>
        </p:txBody>
      </p:sp>
      <p:sp>
        <p:nvSpPr>
          <p:cNvPr id="16404" name="Line 17"/>
          <p:cNvSpPr>
            <a:spLocks noChangeShapeType="1"/>
          </p:cNvSpPr>
          <p:nvPr/>
        </p:nvSpPr>
        <p:spPr bwMode="auto">
          <a:xfrm>
            <a:off x="3962400" y="6024563"/>
            <a:ext cx="0" cy="304800"/>
          </a:xfrm>
          <a:prstGeom prst="line">
            <a:avLst/>
          </a:prstGeom>
          <a:noFill/>
          <a:ln w="28575">
            <a:solidFill>
              <a:schemeClr val="tx1"/>
            </a:solidFill>
            <a:round/>
            <a:headEnd/>
            <a:tailEnd/>
          </a:ln>
        </p:spPr>
        <p:txBody>
          <a:bodyPr/>
          <a:lstStyle/>
          <a:p>
            <a:endParaRPr lang="en-US"/>
          </a:p>
        </p:txBody>
      </p:sp>
      <p:sp>
        <p:nvSpPr>
          <p:cNvPr id="16405" name="Text Box 18"/>
          <p:cNvSpPr txBox="1">
            <a:spLocks noChangeArrowheads="1"/>
          </p:cNvSpPr>
          <p:nvPr/>
        </p:nvSpPr>
        <p:spPr bwMode="auto">
          <a:xfrm>
            <a:off x="3663950" y="6329363"/>
            <a:ext cx="608013" cy="341312"/>
          </a:xfrm>
          <a:prstGeom prst="rect">
            <a:avLst/>
          </a:prstGeom>
          <a:noFill/>
          <a:ln w="9525">
            <a:noFill/>
            <a:miter lim="800000"/>
            <a:headEnd/>
            <a:tailEnd/>
          </a:ln>
        </p:spPr>
        <p:txBody>
          <a:bodyPr wrap="none">
            <a:spAutoFit/>
          </a:bodyPr>
          <a:lstStyle/>
          <a:p>
            <a:pPr algn="ctr" eaLnBrk="1" hangingPunct="1">
              <a:lnSpc>
                <a:spcPct val="90000"/>
              </a:lnSpc>
              <a:spcAft>
                <a:spcPct val="25000"/>
              </a:spcAft>
            </a:pPr>
            <a:r>
              <a:rPr lang="en-US" altLang="en-US">
                <a:cs typeface="Arial" charset="0"/>
              </a:rPr>
              <a:t>0 hr</a:t>
            </a:r>
          </a:p>
        </p:txBody>
      </p:sp>
      <p:sp>
        <p:nvSpPr>
          <p:cNvPr id="16406" name="Text Box 19"/>
          <p:cNvSpPr txBox="1">
            <a:spLocks noChangeArrowheads="1"/>
          </p:cNvSpPr>
          <p:nvPr/>
        </p:nvSpPr>
        <p:spPr bwMode="auto">
          <a:xfrm>
            <a:off x="4522788" y="6343650"/>
            <a:ext cx="865187" cy="341313"/>
          </a:xfrm>
          <a:prstGeom prst="rect">
            <a:avLst/>
          </a:prstGeom>
          <a:noFill/>
          <a:ln w="9525">
            <a:noFill/>
            <a:miter lim="800000"/>
            <a:headEnd/>
            <a:tailEnd/>
          </a:ln>
        </p:spPr>
        <p:txBody>
          <a:bodyPr wrap="none">
            <a:spAutoFit/>
          </a:bodyPr>
          <a:lstStyle/>
          <a:p>
            <a:pPr algn="ctr" eaLnBrk="1" hangingPunct="1">
              <a:lnSpc>
                <a:spcPct val="90000"/>
              </a:lnSpc>
              <a:spcAft>
                <a:spcPct val="25000"/>
              </a:spcAft>
            </a:pPr>
            <a:r>
              <a:rPr lang="en-US" altLang="en-US">
                <a:cs typeface="Arial" charset="0"/>
              </a:rPr>
              <a:t>36 hrs</a:t>
            </a:r>
          </a:p>
        </p:txBody>
      </p:sp>
      <p:sp>
        <p:nvSpPr>
          <p:cNvPr id="16407" name="Text Box 20"/>
          <p:cNvSpPr txBox="1">
            <a:spLocks noChangeArrowheads="1"/>
          </p:cNvSpPr>
          <p:nvPr/>
        </p:nvSpPr>
        <p:spPr bwMode="auto">
          <a:xfrm>
            <a:off x="5432425" y="6329363"/>
            <a:ext cx="879475" cy="341312"/>
          </a:xfrm>
          <a:prstGeom prst="rect">
            <a:avLst/>
          </a:prstGeom>
          <a:noFill/>
          <a:ln w="9525">
            <a:noFill/>
            <a:miter lim="800000"/>
            <a:headEnd/>
            <a:tailEnd/>
          </a:ln>
        </p:spPr>
        <p:txBody>
          <a:bodyPr>
            <a:spAutoFit/>
          </a:bodyPr>
          <a:lstStyle/>
          <a:p>
            <a:pPr algn="ctr" eaLnBrk="1" hangingPunct="1">
              <a:lnSpc>
                <a:spcPct val="90000"/>
              </a:lnSpc>
              <a:spcAft>
                <a:spcPct val="25000"/>
              </a:spcAft>
            </a:pPr>
            <a:r>
              <a:rPr lang="en-US" altLang="en-US">
                <a:cs typeface="Arial" charset="0"/>
              </a:rPr>
              <a:t>72 hrs</a:t>
            </a:r>
          </a:p>
        </p:txBody>
      </p:sp>
      <p:sp>
        <p:nvSpPr>
          <p:cNvPr id="46" name="AutoShape 21"/>
          <p:cNvSpPr>
            <a:spLocks noChangeArrowheads="1"/>
          </p:cNvSpPr>
          <p:nvPr/>
        </p:nvSpPr>
        <p:spPr bwMode="auto">
          <a:xfrm>
            <a:off x="3276600" y="1716088"/>
            <a:ext cx="1524000" cy="2057400"/>
          </a:xfrm>
          <a:prstGeom prst="irregularSeal1">
            <a:avLst/>
          </a:prstGeom>
          <a:solidFill>
            <a:schemeClr val="accent3"/>
          </a:solidFill>
          <a:ln w="9525">
            <a:noFill/>
            <a:miter lim="800000"/>
            <a:headEnd/>
            <a:tailEnd/>
          </a:ln>
        </p:spPr>
        <p:txBody>
          <a:bodyPr wrap="none" anchor="ctr"/>
          <a:lstStyle/>
          <a:p>
            <a:pPr algn="ctr" eaLnBrk="1" hangingPunct="1">
              <a:lnSpc>
                <a:spcPct val="90000"/>
              </a:lnSpc>
              <a:spcAft>
                <a:spcPct val="25000"/>
              </a:spcAft>
              <a:defRPr/>
            </a:pPr>
            <a:endParaRPr lang="en-US" dirty="0">
              <a:solidFill>
                <a:schemeClr val="bg2">
                  <a:lumMod val="10000"/>
                </a:schemeClr>
              </a:solidFill>
              <a:ea typeface="ＭＳ Ｐゴシック" charset="0"/>
            </a:endParaRPr>
          </a:p>
        </p:txBody>
      </p:sp>
      <p:sp>
        <p:nvSpPr>
          <p:cNvPr id="27672" name="Text Box 22"/>
          <p:cNvSpPr txBox="1">
            <a:spLocks noChangeArrowheads="1"/>
          </p:cNvSpPr>
          <p:nvPr/>
        </p:nvSpPr>
        <p:spPr bwMode="auto">
          <a:xfrm>
            <a:off x="3451225" y="2435225"/>
            <a:ext cx="1158875" cy="534988"/>
          </a:xfrm>
          <a:prstGeom prst="rect">
            <a:avLst/>
          </a:prstGeom>
          <a:noFill/>
          <a:ln w="9525">
            <a:noFill/>
            <a:miter lim="800000"/>
            <a:headEnd/>
            <a:tailEnd/>
          </a:ln>
        </p:spPr>
        <p:txBody>
          <a:bodyPr>
            <a:spAutoFit/>
          </a:bodyPr>
          <a:lstStyle/>
          <a:p>
            <a:pPr algn="ctr" eaLnBrk="1" hangingPunct="1">
              <a:lnSpc>
                <a:spcPct val="90000"/>
              </a:lnSpc>
              <a:spcAft>
                <a:spcPct val="25000"/>
              </a:spcAft>
              <a:defRPr/>
            </a:pPr>
            <a:r>
              <a:rPr lang="en-US" sz="1600" dirty="0">
                <a:solidFill>
                  <a:schemeClr val="bg2">
                    <a:lumMod val="10000"/>
                  </a:schemeClr>
                </a:solidFill>
                <a:ea typeface="ＭＳ Ｐゴシック" charset="0"/>
              </a:rPr>
              <a:t>HIV</a:t>
            </a:r>
            <a:br>
              <a:rPr lang="en-US" sz="1600" dirty="0">
                <a:solidFill>
                  <a:schemeClr val="bg2">
                    <a:lumMod val="10000"/>
                  </a:schemeClr>
                </a:solidFill>
                <a:ea typeface="ＭＳ Ｐゴシック" charset="0"/>
              </a:rPr>
            </a:br>
            <a:r>
              <a:rPr lang="en-US" sz="1600" dirty="0">
                <a:solidFill>
                  <a:schemeClr val="bg2">
                    <a:lumMod val="10000"/>
                  </a:schemeClr>
                </a:solidFill>
                <a:ea typeface="ＭＳ Ｐゴシック" charset="0"/>
              </a:rPr>
              <a:t>exposure</a:t>
            </a:r>
          </a:p>
        </p:txBody>
      </p:sp>
      <p:sp>
        <p:nvSpPr>
          <p:cNvPr id="16410" name="Text Box 23"/>
          <p:cNvSpPr txBox="1">
            <a:spLocks noChangeArrowheads="1"/>
          </p:cNvSpPr>
          <p:nvPr/>
        </p:nvSpPr>
        <p:spPr bwMode="auto">
          <a:xfrm>
            <a:off x="6516688" y="6329363"/>
            <a:ext cx="852487" cy="341312"/>
          </a:xfrm>
          <a:prstGeom prst="rect">
            <a:avLst/>
          </a:prstGeom>
          <a:noFill/>
          <a:ln w="9525">
            <a:noFill/>
            <a:miter lim="800000"/>
            <a:headEnd/>
            <a:tailEnd/>
          </a:ln>
        </p:spPr>
        <p:txBody>
          <a:bodyPr wrap="none">
            <a:spAutoFit/>
          </a:bodyPr>
          <a:lstStyle/>
          <a:p>
            <a:pPr algn="ctr" eaLnBrk="1" hangingPunct="1">
              <a:lnSpc>
                <a:spcPct val="90000"/>
              </a:lnSpc>
              <a:spcAft>
                <a:spcPct val="25000"/>
              </a:spcAft>
            </a:pPr>
            <a:r>
              <a:rPr lang="en-US" altLang="en-US">
                <a:cs typeface="Arial" charset="0"/>
              </a:rPr>
              <a:t>1 mos</a:t>
            </a:r>
          </a:p>
        </p:txBody>
      </p:sp>
      <p:sp>
        <p:nvSpPr>
          <p:cNvPr id="16411" name="Text Box 24"/>
          <p:cNvSpPr txBox="1">
            <a:spLocks noChangeArrowheads="1"/>
          </p:cNvSpPr>
          <p:nvPr/>
        </p:nvSpPr>
        <p:spPr bwMode="auto">
          <a:xfrm>
            <a:off x="7272338" y="6329363"/>
            <a:ext cx="850900" cy="341312"/>
          </a:xfrm>
          <a:prstGeom prst="rect">
            <a:avLst/>
          </a:prstGeom>
          <a:noFill/>
          <a:ln w="9525">
            <a:noFill/>
            <a:miter lim="800000"/>
            <a:headEnd/>
            <a:tailEnd/>
          </a:ln>
        </p:spPr>
        <p:txBody>
          <a:bodyPr wrap="none">
            <a:spAutoFit/>
          </a:bodyPr>
          <a:lstStyle/>
          <a:p>
            <a:pPr algn="ctr" eaLnBrk="1" hangingPunct="1">
              <a:lnSpc>
                <a:spcPct val="90000"/>
              </a:lnSpc>
              <a:spcAft>
                <a:spcPct val="25000"/>
              </a:spcAft>
            </a:pPr>
            <a:r>
              <a:rPr lang="en-US" altLang="en-US">
                <a:cs typeface="Arial" charset="0"/>
              </a:rPr>
              <a:t>3 mos</a:t>
            </a:r>
          </a:p>
        </p:txBody>
      </p:sp>
      <p:sp>
        <p:nvSpPr>
          <p:cNvPr id="16412" name="Text Box 25"/>
          <p:cNvSpPr txBox="1">
            <a:spLocks noChangeArrowheads="1"/>
          </p:cNvSpPr>
          <p:nvPr/>
        </p:nvSpPr>
        <p:spPr bwMode="auto">
          <a:xfrm>
            <a:off x="8043863" y="6329363"/>
            <a:ext cx="852487" cy="341312"/>
          </a:xfrm>
          <a:prstGeom prst="rect">
            <a:avLst/>
          </a:prstGeom>
          <a:noFill/>
          <a:ln w="9525">
            <a:noFill/>
            <a:miter lim="800000"/>
            <a:headEnd/>
            <a:tailEnd/>
          </a:ln>
        </p:spPr>
        <p:txBody>
          <a:bodyPr wrap="none">
            <a:spAutoFit/>
          </a:bodyPr>
          <a:lstStyle/>
          <a:p>
            <a:pPr algn="ctr" eaLnBrk="1" hangingPunct="1">
              <a:lnSpc>
                <a:spcPct val="90000"/>
              </a:lnSpc>
              <a:spcAft>
                <a:spcPct val="25000"/>
              </a:spcAft>
            </a:pPr>
            <a:r>
              <a:rPr lang="en-US" altLang="en-US">
                <a:cs typeface="Arial" charset="0"/>
              </a:rPr>
              <a:t>5 mos</a:t>
            </a:r>
          </a:p>
        </p:txBody>
      </p:sp>
      <p:sp>
        <p:nvSpPr>
          <p:cNvPr id="16413" name="Rectangle 24"/>
          <p:cNvSpPr>
            <a:spLocks noChangeArrowheads="1"/>
          </p:cNvSpPr>
          <p:nvPr/>
        </p:nvSpPr>
        <p:spPr bwMode="auto">
          <a:xfrm>
            <a:off x="4876800" y="3830638"/>
            <a:ext cx="2057400" cy="954087"/>
          </a:xfrm>
          <a:prstGeom prst="rect">
            <a:avLst/>
          </a:prstGeom>
          <a:solidFill>
            <a:schemeClr val="accent1"/>
          </a:solidFill>
          <a:ln w="9525">
            <a:noFill/>
            <a:miter lim="800000"/>
            <a:headEnd/>
            <a:tailEnd/>
          </a:ln>
        </p:spPr>
        <p:txBody>
          <a:bodyPr wrap="none" anchor="ctr"/>
          <a:lstStyle/>
          <a:p>
            <a:pPr algn="ctr" eaLnBrk="1" hangingPunct="1">
              <a:lnSpc>
                <a:spcPct val="90000"/>
              </a:lnSpc>
              <a:spcAft>
                <a:spcPct val="25000"/>
              </a:spcAft>
            </a:pPr>
            <a:r>
              <a:rPr lang="en-US" altLang="en-US" sz="1600">
                <a:solidFill>
                  <a:schemeClr val="tx2"/>
                </a:solidFill>
                <a:cs typeface="Arial" charset="0"/>
              </a:rPr>
              <a:t>Post</a:t>
            </a:r>
            <a:r>
              <a:rPr lang="en-US" altLang="en-US" sz="1600">
                <a:cs typeface="Arial" charset="0"/>
              </a:rPr>
              <a:t>exposure </a:t>
            </a:r>
            <a:br>
              <a:rPr lang="en-US" altLang="en-US" sz="1600">
                <a:cs typeface="Arial" charset="0"/>
              </a:rPr>
            </a:br>
            <a:r>
              <a:rPr lang="en-US" altLang="en-US" sz="1600">
                <a:cs typeface="Arial" charset="0"/>
              </a:rPr>
              <a:t>prophylaxis</a:t>
            </a:r>
          </a:p>
        </p:txBody>
      </p:sp>
      <p:sp>
        <p:nvSpPr>
          <p:cNvPr id="30" name="Line 29"/>
          <p:cNvSpPr>
            <a:spLocks noChangeShapeType="1"/>
          </p:cNvSpPr>
          <p:nvPr/>
        </p:nvSpPr>
        <p:spPr bwMode="auto">
          <a:xfrm flipH="1">
            <a:off x="3962400" y="4303713"/>
            <a:ext cx="914400" cy="0"/>
          </a:xfrm>
          <a:prstGeom prst="line">
            <a:avLst/>
          </a:prstGeom>
          <a:noFill/>
          <a:ln w="146050">
            <a:solidFill>
              <a:schemeClr val="accent1"/>
            </a:solidFill>
            <a:round/>
            <a:headEnd/>
            <a:tailEnd type="triangle" w="med" len="med"/>
          </a:ln>
        </p:spPr>
        <p:txBody>
          <a:bodyPr/>
          <a:lstStyle/>
          <a:p>
            <a:endParaRPr lang="en-US"/>
          </a:p>
        </p:txBody>
      </p:sp>
      <p:sp>
        <p:nvSpPr>
          <p:cNvPr id="32" name="Line 29"/>
          <p:cNvSpPr>
            <a:spLocks noChangeShapeType="1"/>
          </p:cNvSpPr>
          <p:nvPr/>
        </p:nvSpPr>
        <p:spPr bwMode="auto">
          <a:xfrm>
            <a:off x="2060575" y="5422900"/>
            <a:ext cx="6402388" cy="0"/>
          </a:xfrm>
          <a:prstGeom prst="line">
            <a:avLst/>
          </a:prstGeom>
          <a:noFill/>
          <a:ln w="146050">
            <a:solidFill>
              <a:schemeClr val="accent2"/>
            </a:solidFill>
            <a:round/>
            <a:headEnd/>
            <a:tailEnd type="triangle" w="med" len="med"/>
          </a:ln>
        </p:spPr>
        <p:txBody>
          <a:bodyPr/>
          <a:lstStyle/>
          <a:p>
            <a:endParaRPr lang="en-US"/>
          </a:p>
        </p:txBody>
      </p:sp>
      <p:sp>
        <p:nvSpPr>
          <p:cNvPr id="16416" name="Rectangle 24"/>
          <p:cNvSpPr>
            <a:spLocks noChangeArrowheads="1"/>
          </p:cNvSpPr>
          <p:nvPr/>
        </p:nvSpPr>
        <p:spPr bwMode="auto">
          <a:xfrm>
            <a:off x="241300" y="4951413"/>
            <a:ext cx="2057400" cy="952500"/>
          </a:xfrm>
          <a:prstGeom prst="rect">
            <a:avLst/>
          </a:prstGeom>
          <a:solidFill>
            <a:schemeClr val="accent2"/>
          </a:solidFill>
          <a:ln w="9525">
            <a:noFill/>
            <a:miter lim="800000"/>
            <a:headEnd/>
            <a:tailEnd/>
          </a:ln>
        </p:spPr>
        <p:txBody>
          <a:bodyPr wrap="none" anchor="ctr"/>
          <a:lstStyle/>
          <a:p>
            <a:pPr algn="ctr" eaLnBrk="1" hangingPunct="1">
              <a:lnSpc>
                <a:spcPct val="90000"/>
              </a:lnSpc>
              <a:spcAft>
                <a:spcPct val="25000"/>
              </a:spcAft>
            </a:pPr>
            <a:r>
              <a:rPr lang="en-US" altLang="en-US" sz="1600">
                <a:solidFill>
                  <a:schemeClr val="tx2"/>
                </a:solidFill>
                <a:cs typeface="Arial" charset="0"/>
              </a:rPr>
              <a:t>Pre</a:t>
            </a:r>
            <a:r>
              <a:rPr lang="en-US" altLang="en-US" sz="1600">
                <a:cs typeface="Arial" charset="0"/>
              </a:rPr>
              <a:t>-exposure </a:t>
            </a:r>
            <a:br>
              <a:rPr lang="en-US" altLang="en-US" sz="1600">
                <a:cs typeface="Arial" charset="0"/>
              </a:rPr>
            </a:br>
            <a:r>
              <a:rPr lang="en-US" altLang="en-US" sz="1600">
                <a:cs typeface="Arial" charset="0"/>
              </a:rPr>
              <a:t>prophylaxis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PrEP Trials Have Shown Efficacy in MSM, Heterosexual Men and Women, and IDUs</a:t>
            </a:r>
          </a:p>
        </p:txBody>
      </p:sp>
      <p:sp>
        <p:nvSpPr>
          <p:cNvPr id="17411" name="Content Placeholder 6"/>
          <p:cNvSpPr>
            <a:spLocks noGrp="1"/>
          </p:cNvSpPr>
          <p:nvPr>
            <p:ph idx="1"/>
          </p:nvPr>
        </p:nvSpPr>
        <p:spPr>
          <a:xfrm>
            <a:off x="385763" y="5211763"/>
            <a:ext cx="8455025" cy="541337"/>
          </a:xfrm>
        </p:spPr>
        <p:txBody>
          <a:bodyPr/>
          <a:lstStyle/>
          <a:p>
            <a:r>
              <a:rPr lang="en-US" altLang="en-US" sz="1400" smtClean="0"/>
              <a:t>2 additional trials of PrEP (FEM-PrEP</a:t>
            </a:r>
            <a:r>
              <a:rPr lang="en-US" altLang="en-US" sz="1400" baseline="30000" smtClean="0"/>
              <a:t>[5]</a:t>
            </a:r>
            <a:r>
              <a:rPr lang="en-US" altLang="en-US" sz="1400" smtClean="0"/>
              <a:t> and VOICE</a:t>
            </a:r>
            <a:r>
              <a:rPr lang="en-US" altLang="en-US" sz="1400" baseline="30000" smtClean="0"/>
              <a:t>[6]</a:t>
            </a:r>
            <a:r>
              <a:rPr lang="en-US" altLang="en-US" sz="1400" smtClean="0"/>
              <a:t>), both conducted among high-risk African women, did not demonstrate protection against HIV; in both trials, PrEP adherence was very low</a:t>
            </a:r>
          </a:p>
        </p:txBody>
      </p:sp>
      <p:graphicFrame>
        <p:nvGraphicFramePr>
          <p:cNvPr id="4" name="Group 155"/>
          <p:cNvGraphicFramePr>
            <a:graphicFrameLocks/>
          </p:cNvGraphicFramePr>
          <p:nvPr/>
        </p:nvGraphicFramePr>
        <p:xfrm>
          <a:off x="384175" y="1908175"/>
          <a:ext cx="8462963" cy="3206750"/>
        </p:xfrm>
        <a:graphic>
          <a:graphicData uri="http://schemas.openxmlformats.org/drawingml/2006/table">
            <a:tbl>
              <a:tblPr/>
              <a:tblGrid>
                <a:gridCol w="1141431"/>
                <a:gridCol w="2424094"/>
                <a:gridCol w="1253479"/>
                <a:gridCol w="794019"/>
                <a:gridCol w="957034"/>
                <a:gridCol w="1892906"/>
              </a:tblGrid>
              <a:tr h="299919">
                <a:tc rowSpan="2">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1400" b="1" i="0" u="none" strike="noStrike" cap="none" normalizeH="0" baseline="0" dirty="0" smtClean="0">
                          <a:ln>
                            <a:noFill/>
                          </a:ln>
                          <a:solidFill>
                            <a:schemeClr val="tx1"/>
                          </a:solidFill>
                          <a:effectLst/>
                          <a:latin typeface="+mn-lt"/>
                        </a:rPr>
                        <a:t>Trial</a:t>
                      </a:r>
                    </a:p>
                  </a:txBody>
                  <a:tcPr marL="91443" marR="91443" marT="43262" marB="4326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accent5"/>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smtClean="0">
                          <a:ln>
                            <a:noFill/>
                          </a:ln>
                          <a:solidFill>
                            <a:schemeClr val="tx1"/>
                          </a:solidFill>
                          <a:effectLst/>
                          <a:latin typeface="+mn-lt"/>
                        </a:rPr>
                        <a:t>Population/Setting</a:t>
                      </a:r>
                    </a:p>
                  </a:txBody>
                  <a:tcPr marL="91443" marR="91443" marT="43262" marB="4326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accent5"/>
                    </a:solidFill>
                  </a:tcPr>
                </a:tc>
                <a:tc rowSpan="2">
                  <a:txBody>
                    <a:bodyPr/>
                    <a:lstStyle/>
                    <a:p>
                      <a:pPr algn="ctr"/>
                      <a:r>
                        <a:rPr lang="en-US" sz="1400" b="1" dirty="0" smtClean="0">
                          <a:latin typeface="+mn-lt"/>
                        </a:rPr>
                        <a:t>Intervention</a:t>
                      </a:r>
                      <a:endParaRPr lang="en-US" sz="1400" b="1" dirty="0">
                        <a:latin typeface="+mn-lt"/>
                      </a:endParaRPr>
                    </a:p>
                  </a:txBody>
                  <a:tcPr marL="91443" marR="91443" marT="43262" marB="4326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accent5"/>
                    </a:solidFill>
                  </a:tcPr>
                </a:tc>
                <a:tc gridSpan="2">
                  <a:txBody>
                    <a:bodyPr/>
                    <a:lstStyle/>
                    <a:p>
                      <a:pPr algn="ctr"/>
                      <a:r>
                        <a:rPr lang="en-US" sz="1400" b="1" dirty="0" smtClean="0">
                          <a:latin typeface="+mn-lt"/>
                        </a:rPr>
                        <a:t>HIV Infections, n</a:t>
                      </a:r>
                      <a:endParaRPr lang="en-US" sz="1400" b="1" dirty="0">
                        <a:latin typeface="+mn-lt"/>
                      </a:endParaRP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accent5"/>
                    </a:solid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1400" b="1" i="0" u="none" strike="noStrike" cap="none" normalizeH="0" baseline="0" dirty="0" smtClean="0">
                          <a:ln>
                            <a:noFill/>
                          </a:ln>
                          <a:solidFill>
                            <a:schemeClr val="tx1"/>
                          </a:solidFill>
                          <a:effectLst/>
                          <a:latin typeface="+mn-lt"/>
                        </a:rPr>
                        <a:t>Reduction in </a:t>
                      </a:r>
                      <a:br>
                        <a:rPr kumimoji="0" lang="en-US" sz="1400" b="1" i="0" u="none" strike="noStrike" cap="none" normalizeH="0" baseline="0" dirty="0" smtClean="0">
                          <a:ln>
                            <a:noFill/>
                          </a:ln>
                          <a:solidFill>
                            <a:schemeClr val="tx1"/>
                          </a:solidFill>
                          <a:effectLst/>
                          <a:latin typeface="+mn-lt"/>
                        </a:rPr>
                      </a:br>
                      <a:r>
                        <a:rPr kumimoji="0" lang="en-US" sz="1400" b="1" i="0" u="none" strike="noStrike" cap="none" normalizeH="0" baseline="0" dirty="0" smtClean="0">
                          <a:ln>
                            <a:noFill/>
                          </a:ln>
                          <a:solidFill>
                            <a:schemeClr val="tx1"/>
                          </a:solidFill>
                          <a:effectLst/>
                          <a:latin typeface="+mn-lt"/>
                        </a:rPr>
                        <a:t>HIV Infection Rate, </a:t>
                      </a:r>
                      <a:br>
                        <a:rPr kumimoji="0" lang="en-US" sz="1400" b="1" i="0" u="none" strike="noStrike" cap="none" normalizeH="0" baseline="0" dirty="0" smtClean="0">
                          <a:ln>
                            <a:noFill/>
                          </a:ln>
                          <a:solidFill>
                            <a:schemeClr val="tx1"/>
                          </a:solidFill>
                          <a:effectLst/>
                          <a:latin typeface="+mn-lt"/>
                        </a:rPr>
                      </a:br>
                      <a:r>
                        <a:rPr kumimoji="0" lang="en-US" sz="1400" b="1" i="0" u="none" strike="noStrike" cap="none" normalizeH="0" baseline="0" dirty="0" smtClean="0">
                          <a:ln>
                            <a:noFill/>
                          </a:ln>
                          <a:solidFill>
                            <a:schemeClr val="tx1"/>
                          </a:solidFill>
                          <a:effectLst/>
                          <a:latin typeface="+mn-lt"/>
                        </a:rPr>
                        <a:t>% (95% CI)</a:t>
                      </a:r>
                    </a:p>
                  </a:txBody>
                  <a:tcPr marL="91443" marR="91443" marT="43262" marB="4326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accent5"/>
                    </a:solidFill>
                  </a:tcPr>
                </a:tc>
              </a:tr>
              <a:tr h="426789">
                <a:tc vMerge="1">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rgbClr val="000000"/>
                        </a:solidFill>
                        <a:effectLst/>
                        <a:latin typeface="+mn-lt"/>
                      </a:endParaRPr>
                    </a:p>
                  </a:txBody>
                  <a:tcPr marL="91447" marR="91447" marT="43287" marB="43287"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vMerge="1">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endParaRPr kumimoji="0" lang="en-US" sz="1400" b="0" i="0" u="none" strike="noStrike" cap="none" normalizeH="0" baseline="0" dirty="0" smtClean="0">
                        <a:ln>
                          <a:noFill/>
                        </a:ln>
                        <a:solidFill>
                          <a:srgbClr val="000000"/>
                        </a:solidFill>
                        <a:effectLst/>
                        <a:latin typeface="+mn-lt"/>
                      </a:endParaRPr>
                    </a:p>
                  </a:txBody>
                  <a:tcPr marL="91447" marR="91447" marT="43287" marB="43287"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vMerge="1">
                  <a:txBody>
                    <a:bodyPr/>
                    <a:lstStyle/>
                    <a:p>
                      <a:pPr marL="169863" marR="0" lvl="0" indent="-169863" algn="l" defTabSz="914400" rtl="0" eaLnBrk="1" fontAlgn="base" latinLnBrk="0" hangingPunct="1">
                        <a:lnSpc>
                          <a:spcPct val="100000"/>
                        </a:lnSpc>
                        <a:spcBef>
                          <a:spcPct val="0"/>
                        </a:spcBef>
                        <a:spcAft>
                          <a:spcPct val="0"/>
                        </a:spcAft>
                        <a:buClrTx/>
                        <a:buSzTx/>
                        <a:buFont typeface="Wingdings" pitchFamily="2" charset="2"/>
                        <a:buChar char="§"/>
                        <a:tabLst/>
                      </a:pPr>
                      <a:endParaRPr kumimoji="0" lang="en-US" sz="1400" b="0" i="0" u="none" strike="noStrike" kern="1200" cap="none" normalizeH="0" baseline="0" dirty="0" smtClean="0">
                        <a:ln>
                          <a:noFill/>
                        </a:ln>
                        <a:solidFill>
                          <a:srgbClr val="000000"/>
                        </a:solidFill>
                        <a:effectLst/>
                        <a:latin typeface="+mn-lt"/>
                        <a:ea typeface="+mn-ea"/>
                        <a:cs typeface="+mn-cs"/>
                      </a:endParaRPr>
                    </a:p>
                  </a:txBody>
                  <a:tcPr marL="91447" marR="91447" marT="43287" marB="43287"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400" b="1" i="0" u="none" strike="noStrike" kern="1200" cap="none" normalizeH="0" baseline="0" dirty="0" smtClean="0">
                          <a:ln>
                            <a:noFill/>
                          </a:ln>
                          <a:solidFill>
                            <a:srgbClr val="000000"/>
                          </a:solidFill>
                          <a:effectLst/>
                          <a:latin typeface="+mn-lt"/>
                          <a:ea typeface="+mn-ea"/>
                          <a:cs typeface="+mn-cs"/>
                        </a:rPr>
                        <a:t>PrEP</a:t>
                      </a:r>
                    </a:p>
                  </a:txBody>
                  <a:tcPr marL="91443" marR="91443" marT="43262" marB="43262" anchor="ctr" anchorCtr="1"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400" b="1" i="0" u="none" strike="noStrike" kern="1200" cap="none" normalizeH="0" baseline="0" dirty="0" smtClean="0">
                          <a:ln>
                            <a:noFill/>
                          </a:ln>
                          <a:solidFill>
                            <a:srgbClr val="000000"/>
                          </a:solidFill>
                          <a:effectLst/>
                          <a:latin typeface="+mn-lt"/>
                          <a:ea typeface="+mn-ea"/>
                          <a:cs typeface="+mn-cs"/>
                        </a:rPr>
                        <a:t>Placebo</a:t>
                      </a:r>
                    </a:p>
                  </a:txBody>
                  <a:tcPr marL="91443" marR="91443" marT="43262" marB="43262" anchor="ctr" anchorCtr="1"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75000"/>
                      </a:schemeClr>
                    </a:solidFill>
                  </a:tcPr>
                </a:tc>
                <a:tc vMerge="1">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rgbClr val="000000"/>
                        </a:solidFill>
                        <a:effectLst/>
                        <a:latin typeface="+mn-lt"/>
                      </a:endParaRPr>
                    </a:p>
                  </a:txBody>
                  <a:tcPr marL="91447" marR="91447" marT="43287" marB="43287"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r>
              <a:tr h="726708">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bg2">
                              <a:lumMod val="10000"/>
                            </a:schemeClr>
                          </a:solidFill>
                          <a:effectLst/>
                          <a:latin typeface="+mn-lt"/>
                        </a:rPr>
                        <a:t>iPrEX</a:t>
                      </a:r>
                      <a:r>
                        <a:rPr kumimoji="0" lang="en-US" sz="1400" b="0" i="0" u="none" strike="noStrike" cap="none" normalizeH="0" baseline="30000" dirty="0" smtClean="0">
                          <a:ln>
                            <a:noFill/>
                          </a:ln>
                          <a:solidFill>
                            <a:schemeClr val="bg2">
                              <a:lumMod val="10000"/>
                            </a:schemeClr>
                          </a:solidFill>
                          <a:effectLst/>
                          <a:latin typeface="+mn-lt"/>
                        </a:rPr>
                        <a:t>[1]</a:t>
                      </a:r>
                      <a:r>
                        <a:rPr kumimoji="0" lang="en-US" sz="1400" b="0" i="0" u="none" strike="noStrike" cap="none" normalizeH="0" baseline="0" dirty="0" smtClean="0">
                          <a:ln>
                            <a:noFill/>
                          </a:ln>
                          <a:solidFill>
                            <a:schemeClr val="bg2">
                              <a:lumMod val="10000"/>
                            </a:schemeClr>
                          </a:solidFill>
                          <a:effectLst/>
                          <a:latin typeface="+mn-lt"/>
                        </a:rPr>
                        <a:t> </a:t>
                      </a:r>
                      <a:br>
                        <a:rPr kumimoji="0" lang="en-US" sz="1400" b="0" i="0" u="none" strike="noStrike" cap="none" normalizeH="0" baseline="0" dirty="0" smtClean="0">
                          <a:ln>
                            <a:noFill/>
                          </a:ln>
                          <a:solidFill>
                            <a:schemeClr val="bg2">
                              <a:lumMod val="10000"/>
                            </a:schemeClr>
                          </a:solidFill>
                          <a:effectLst/>
                          <a:latin typeface="+mn-lt"/>
                        </a:rPr>
                      </a:br>
                      <a:r>
                        <a:rPr kumimoji="0" lang="en-US" sz="1400" b="0" i="0" u="none" strike="noStrike" cap="none" normalizeH="0" baseline="0" dirty="0" smtClean="0">
                          <a:ln>
                            <a:noFill/>
                          </a:ln>
                          <a:solidFill>
                            <a:schemeClr val="bg2">
                              <a:lumMod val="10000"/>
                            </a:schemeClr>
                          </a:solidFill>
                          <a:effectLst/>
                          <a:latin typeface="+mn-lt"/>
                        </a:rPr>
                        <a:t>(N = 2499)</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400" b="0" i="0" u="none" strike="noStrike" kern="1200" cap="none" normalizeH="0" baseline="0" dirty="0" smtClean="0">
                          <a:ln>
                            <a:noFill/>
                          </a:ln>
                          <a:solidFill>
                            <a:schemeClr val="bg2">
                              <a:lumMod val="10000"/>
                            </a:schemeClr>
                          </a:solidFill>
                          <a:effectLst/>
                          <a:latin typeface="+mn-lt"/>
                          <a:ea typeface="+mn-ea"/>
                          <a:cs typeface="+mn-cs"/>
                        </a:rPr>
                        <a:t>MSM, transgender women, 11 sites in US, South America, Africa</a:t>
                      </a:r>
                      <a:r>
                        <a:rPr kumimoji="0" lang="en-US" sz="1400" b="0" i="0" u="none" strike="noStrike" cap="none" normalizeH="0" baseline="0" dirty="0" smtClean="0">
                          <a:ln>
                            <a:noFill/>
                          </a:ln>
                          <a:solidFill>
                            <a:schemeClr val="bg2">
                              <a:lumMod val="10000"/>
                            </a:schemeClr>
                          </a:solidFill>
                          <a:effectLst/>
                          <a:latin typeface="+mn-lt"/>
                        </a:rPr>
                        <a:t>, Thailand</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400" b="0" i="0" u="none" strike="noStrike" kern="1200" cap="none" normalizeH="0" baseline="0" dirty="0" smtClean="0">
                          <a:ln>
                            <a:noFill/>
                          </a:ln>
                          <a:solidFill>
                            <a:schemeClr val="bg2">
                              <a:lumMod val="10000"/>
                            </a:schemeClr>
                          </a:solidFill>
                          <a:effectLst/>
                          <a:latin typeface="+mn-lt"/>
                          <a:ea typeface="+mn-ea"/>
                          <a:cs typeface="+mn-cs"/>
                        </a:rPr>
                        <a:t>TDF/FTC</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400" b="0" i="0" u="none" strike="noStrike" kern="1200" cap="none" normalizeH="0" baseline="0" dirty="0" smtClean="0">
                          <a:ln>
                            <a:noFill/>
                          </a:ln>
                          <a:solidFill>
                            <a:schemeClr val="bg2">
                              <a:lumMod val="10000"/>
                            </a:schemeClr>
                          </a:solidFill>
                          <a:effectLst/>
                          <a:latin typeface="+mn-lt"/>
                          <a:ea typeface="+mn-ea"/>
                          <a:cs typeface="+mn-cs"/>
                        </a:rPr>
                        <a:t>36</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400" b="0" i="0" u="none" strike="noStrike" kern="1200" cap="none" normalizeH="0" baseline="0" dirty="0" smtClean="0">
                          <a:ln>
                            <a:noFill/>
                          </a:ln>
                          <a:solidFill>
                            <a:schemeClr val="bg2">
                              <a:lumMod val="10000"/>
                            </a:schemeClr>
                          </a:solidFill>
                          <a:effectLst/>
                          <a:latin typeface="+mn-lt"/>
                          <a:ea typeface="+mn-ea"/>
                          <a:cs typeface="+mn-cs"/>
                        </a:rPr>
                        <a:t>64</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pitchFamily="2" charset="2"/>
                        <a:buNone/>
                        <a:tabLst/>
                        <a:defRPr/>
                      </a:pPr>
                      <a:r>
                        <a:rPr kumimoji="0" lang="en-US" sz="1400" b="0" i="0" u="none" strike="noStrike" cap="none" normalizeH="0" baseline="0" dirty="0" smtClean="0">
                          <a:ln>
                            <a:noFill/>
                          </a:ln>
                          <a:solidFill>
                            <a:schemeClr val="bg2">
                              <a:lumMod val="10000"/>
                            </a:schemeClr>
                          </a:solidFill>
                          <a:effectLst/>
                          <a:latin typeface="+mn-lt"/>
                        </a:rPr>
                        <a:t>44 </a:t>
                      </a:r>
                      <a:r>
                        <a:rPr kumimoji="0" lang="en-US" sz="1400" b="0" i="0" u="none" strike="noStrike" cap="none" normalizeH="0" baseline="0" dirty="0" smtClean="0">
                          <a:ln>
                            <a:noFill/>
                          </a:ln>
                          <a:solidFill>
                            <a:schemeClr val="bg2">
                              <a:lumMod val="10000"/>
                            </a:schemeClr>
                          </a:solidFill>
                          <a:effectLst/>
                          <a:latin typeface="+mn-lt"/>
                          <a:ea typeface="Times New Roman" pitchFamily="18" charset="0"/>
                          <a:cs typeface="Arial" charset="0"/>
                        </a:rPr>
                        <a:t>(15-63)</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solidFill>
                  </a:tcPr>
                </a:tc>
              </a:tr>
              <a:tr h="299919">
                <a:tc rowSpan="2">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bg2">
                              <a:lumMod val="10000"/>
                            </a:schemeClr>
                          </a:solidFill>
                          <a:effectLst/>
                          <a:latin typeface="+mn-lt"/>
                        </a:rPr>
                        <a:t>Partners PrEP</a:t>
                      </a:r>
                      <a:r>
                        <a:rPr kumimoji="0" lang="en-US" sz="1400" b="0" i="0" u="none" strike="noStrike" cap="none" normalizeH="0" baseline="30000" dirty="0" smtClean="0">
                          <a:ln>
                            <a:noFill/>
                          </a:ln>
                          <a:solidFill>
                            <a:schemeClr val="bg2">
                              <a:lumMod val="10000"/>
                            </a:schemeClr>
                          </a:solidFill>
                          <a:effectLst/>
                          <a:latin typeface="+mn-lt"/>
                        </a:rPr>
                        <a:t>[2]</a:t>
                      </a:r>
                      <a:r>
                        <a:rPr kumimoji="0" lang="en-US" sz="1400" b="0" i="0" u="none" strike="noStrike" cap="none" normalizeH="0" baseline="0" dirty="0" smtClean="0">
                          <a:ln>
                            <a:noFill/>
                          </a:ln>
                          <a:solidFill>
                            <a:schemeClr val="bg2">
                              <a:lumMod val="10000"/>
                            </a:schemeClr>
                          </a:solidFill>
                          <a:effectLst/>
                          <a:latin typeface="+mn-lt"/>
                        </a:rPr>
                        <a:t> </a:t>
                      </a:r>
                      <a:br>
                        <a:rPr kumimoji="0" lang="en-US" sz="1400" b="0" i="0" u="none" strike="noStrike" cap="none" normalizeH="0" baseline="0" dirty="0" smtClean="0">
                          <a:ln>
                            <a:noFill/>
                          </a:ln>
                          <a:solidFill>
                            <a:schemeClr val="bg2">
                              <a:lumMod val="10000"/>
                            </a:schemeClr>
                          </a:solidFill>
                          <a:effectLst/>
                          <a:latin typeface="+mn-lt"/>
                        </a:rPr>
                      </a:br>
                      <a:r>
                        <a:rPr kumimoji="0" lang="en-US" sz="1400" b="0" i="0" u="none" strike="noStrike" cap="none" normalizeH="0" baseline="0" dirty="0" smtClean="0">
                          <a:ln>
                            <a:noFill/>
                          </a:ln>
                          <a:solidFill>
                            <a:schemeClr val="bg2">
                              <a:lumMod val="10000"/>
                            </a:schemeClr>
                          </a:solidFill>
                          <a:effectLst/>
                          <a:latin typeface="+mn-lt"/>
                        </a:rPr>
                        <a:t>(N = 4747)</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400" b="0" i="0" u="none" strike="noStrike" kern="1200" cap="none" normalizeH="0" baseline="0" dirty="0" smtClean="0">
                          <a:ln>
                            <a:noFill/>
                          </a:ln>
                          <a:solidFill>
                            <a:schemeClr val="bg2">
                              <a:lumMod val="10000"/>
                            </a:schemeClr>
                          </a:solidFill>
                          <a:effectLst/>
                          <a:latin typeface="+mn-lt"/>
                          <a:ea typeface="+mn-ea"/>
                          <a:cs typeface="+mn-cs"/>
                        </a:rPr>
                        <a:t>Serodiscordant couples </a:t>
                      </a:r>
                      <a:br>
                        <a:rPr kumimoji="0" lang="en-US" sz="1400" b="0" i="0" u="none" strike="noStrike" kern="1200" cap="none" normalizeH="0" baseline="0" dirty="0" smtClean="0">
                          <a:ln>
                            <a:noFill/>
                          </a:ln>
                          <a:solidFill>
                            <a:schemeClr val="bg2">
                              <a:lumMod val="10000"/>
                            </a:schemeClr>
                          </a:solidFill>
                          <a:effectLst/>
                          <a:latin typeface="+mn-lt"/>
                          <a:ea typeface="+mn-ea"/>
                          <a:cs typeface="+mn-cs"/>
                        </a:rPr>
                      </a:br>
                      <a:r>
                        <a:rPr kumimoji="0" lang="en-US" sz="1400" b="0" i="0" u="none" strike="noStrike" kern="1200" cap="none" normalizeH="0" baseline="0" dirty="0" smtClean="0">
                          <a:ln>
                            <a:noFill/>
                          </a:ln>
                          <a:solidFill>
                            <a:schemeClr val="bg2">
                              <a:lumMod val="10000"/>
                            </a:schemeClr>
                          </a:solidFill>
                          <a:effectLst/>
                          <a:latin typeface="+mn-lt"/>
                          <a:ea typeface="+mn-ea"/>
                          <a:cs typeface="+mn-cs"/>
                        </a:rPr>
                        <a:t>in Africa</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400" b="0" i="0" u="none" strike="noStrike" kern="1200" cap="none" normalizeH="0" baseline="0" dirty="0" smtClean="0">
                          <a:ln>
                            <a:noFill/>
                          </a:ln>
                          <a:solidFill>
                            <a:schemeClr val="bg2">
                              <a:lumMod val="10000"/>
                            </a:schemeClr>
                          </a:solidFill>
                          <a:effectLst/>
                          <a:latin typeface="+mn-lt"/>
                          <a:ea typeface="+mn-ea"/>
                          <a:cs typeface="+mn-cs"/>
                        </a:rPr>
                        <a:t>TDF</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400" b="0" i="0" u="none" strike="noStrike" kern="1200" cap="none" normalizeH="0" baseline="0" dirty="0" smtClean="0">
                          <a:ln>
                            <a:noFill/>
                          </a:ln>
                          <a:solidFill>
                            <a:schemeClr val="bg2">
                              <a:lumMod val="10000"/>
                            </a:schemeClr>
                          </a:solidFill>
                          <a:effectLst/>
                          <a:latin typeface="+mn-lt"/>
                          <a:ea typeface="+mn-ea"/>
                          <a:cs typeface="+mn-cs"/>
                        </a:rPr>
                        <a:t>17</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400" b="0" i="0" u="none" strike="noStrike" kern="1200" cap="none" normalizeH="0" baseline="0" dirty="0" smtClean="0">
                          <a:ln>
                            <a:noFill/>
                          </a:ln>
                          <a:solidFill>
                            <a:schemeClr val="bg2">
                              <a:lumMod val="10000"/>
                            </a:schemeClr>
                          </a:solidFill>
                          <a:effectLst/>
                          <a:latin typeface="+mn-lt"/>
                          <a:ea typeface="+mn-ea"/>
                          <a:cs typeface="+mn-cs"/>
                        </a:rPr>
                        <a:t>52</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0000"/>
                        <a:buFont typeface="Wingdings" pitchFamily="2" charset="2"/>
                        <a:buNone/>
                        <a:tabLst/>
                        <a:defRPr/>
                      </a:pPr>
                      <a:r>
                        <a:rPr kumimoji="0" lang="en-US" sz="1400" b="0" i="0" u="none" strike="noStrike" cap="none" normalizeH="0" baseline="0" dirty="0" smtClean="0">
                          <a:ln>
                            <a:noFill/>
                          </a:ln>
                          <a:solidFill>
                            <a:schemeClr val="bg2">
                              <a:lumMod val="10000"/>
                            </a:schemeClr>
                          </a:solidFill>
                          <a:effectLst/>
                          <a:latin typeface="+mn-lt"/>
                          <a:ea typeface="Times New Roman" pitchFamily="18" charset="0"/>
                          <a:cs typeface="Arial" charset="0"/>
                        </a:rPr>
                        <a:t>67 (44-81)</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r>
              <a:tr h="426789">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sz="1400" b="0" i="0" u="none" strike="noStrike" kern="1200" cap="none" normalizeH="0" baseline="0" dirty="0" smtClean="0">
                          <a:ln>
                            <a:noFill/>
                          </a:ln>
                          <a:solidFill>
                            <a:schemeClr val="bg2">
                              <a:lumMod val="10000"/>
                            </a:schemeClr>
                          </a:solidFill>
                          <a:effectLst/>
                          <a:latin typeface="+mn-lt"/>
                          <a:ea typeface="+mn-ea"/>
                          <a:cs typeface="+mn-cs"/>
                        </a:rPr>
                        <a:t>TDF/FTC</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US" sz="1400" b="0" i="0" u="none" strike="noStrike" kern="1200" cap="none" normalizeH="0" baseline="0" dirty="0" smtClean="0">
                          <a:ln>
                            <a:noFill/>
                          </a:ln>
                          <a:solidFill>
                            <a:schemeClr val="bg2">
                              <a:lumMod val="10000"/>
                            </a:schemeClr>
                          </a:solidFill>
                          <a:effectLst/>
                          <a:latin typeface="+mn-lt"/>
                          <a:ea typeface="+mn-ea"/>
                          <a:cs typeface="+mn-cs"/>
                        </a:rPr>
                        <a:t>13</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0000"/>
                        <a:buFont typeface="Wingdings" pitchFamily="2" charset="2"/>
                        <a:buNone/>
                        <a:tabLst/>
                        <a:defRPr/>
                      </a:pPr>
                      <a:r>
                        <a:rPr kumimoji="0" lang="en-US" sz="1400" b="0" i="0" u="none" strike="noStrike" cap="none" normalizeH="0" baseline="0" dirty="0" smtClean="0">
                          <a:ln>
                            <a:noFill/>
                          </a:ln>
                          <a:solidFill>
                            <a:schemeClr val="bg2">
                              <a:lumMod val="10000"/>
                            </a:schemeClr>
                          </a:solidFill>
                          <a:effectLst/>
                          <a:latin typeface="+mn-lt"/>
                          <a:ea typeface="Times New Roman" pitchFamily="18" charset="0"/>
                          <a:cs typeface="Arial" charset="0"/>
                        </a:rPr>
                        <a:t>75 (55-87)</a:t>
                      </a:r>
                      <a:endParaRPr kumimoji="0" lang="en-US" sz="1100" b="0" i="0" u="none" strike="noStrike" cap="none" normalizeH="0" baseline="0" dirty="0" smtClean="0">
                        <a:ln>
                          <a:noFill/>
                        </a:ln>
                        <a:solidFill>
                          <a:schemeClr val="bg2">
                            <a:lumMod val="10000"/>
                          </a:schemeClr>
                        </a:solidFill>
                        <a:effectLst/>
                        <a:latin typeface="+mn-lt"/>
                        <a:ea typeface="Times New Roman" pitchFamily="18" charset="0"/>
                        <a:cs typeface="Arial" charset="0"/>
                      </a:endParaRP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r>
              <a:tr h="513313">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bg2">
                              <a:lumMod val="10000"/>
                            </a:schemeClr>
                          </a:solidFill>
                          <a:effectLst/>
                          <a:latin typeface="+mn-lt"/>
                        </a:rPr>
                        <a:t>TDF2</a:t>
                      </a:r>
                      <a:r>
                        <a:rPr kumimoji="0" lang="en-US" sz="1400" b="0" i="0" u="none" strike="noStrike" cap="none" normalizeH="0" baseline="30000" dirty="0" smtClean="0">
                          <a:ln>
                            <a:noFill/>
                          </a:ln>
                          <a:solidFill>
                            <a:schemeClr val="bg2">
                              <a:lumMod val="10000"/>
                            </a:schemeClr>
                          </a:solidFill>
                          <a:effectLst/>
                          <a:latin typeface="+mn-lt"/>
                        </a:rPr>
                        <a:t>[3] </a:t>
                      </a:r>
                      <a:br>
                        <a:rPr kumimoji="0" lang="en-US" sz="1400" b="0" i="0" u="none" strike="noStrike" cap="none" normalizeH="0" baseline="30000" dirty="0" smtClean="0">
                          <a:ln>
                            <a:noFill/>
                          </a:ln>
                          <a:solidFill>
                            <a:schemeClr val="bg2">
                              <a:lumMod val="10000"/>
                            </a:schemeClr>
                          </a:solidFill>
                          <a:effectLst/>
                          <a:latin typeface="+mn-lt"/>
                        </a:rPr>
                      </a:br>
                      <a:r>
                        <a:rPr kumimoji="0" lang="en-US" sz="1400" b="0" i="0" u="none" strike="noStrike" cap="none" normalizeH="0" baseline="0" dirty="0" smtClean="0">
                          <a:ln>
                            <a:noFill/>
                          </a:ln>
                          <a:solidFill>
                            <a:schemeClr val="bg2">
                              <a:lumMod val="10000"/>
                            </a:schemeClr>
                          </a:solidFill>
                          <a:effectLst/>
                          <a:latin typeface="+mn-lt"/>
                        </a:rPr>
                        <a:t>(N = 1219)</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sz="1400" b="0" i="0" u="none" strike="noStrike" kern="1200" cap="none" normalizeH="0" baseline="0" dirty="0" smtClean="0">
                          <a:ln>
                            <a:noFill/>
                          </a:ln>
                          <a:solidFill>
                            <a:schemeClr val="bg2">
                              <a:lumMod val="10000"/>
                            </a:schemeClr>
                          </a:solidFill>
                          <a:effectLst/>
                          <a:latin typeface="+mn-lt"/>
                          <a:ea typeface="+mn-ea"/>
                          <a:cs typeface="+mn-cs"/>
                        </a:rPr>
                        <a:t>Heterosexual males and females in Botswana</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sz="1400" b="0" i="0" u="none" strike="noStrike" kern="1200" cap="none" normalizeH="0" baseline="0" dirty="0" smtClean="0">
                          <a:ln>
                            <a:noFill/>
                          </a:ln>
                          <a:solidFill>
                            <a:schemeClr val="bg2">
                              <a:lumMod val="10000"/>
                            </a:schemeClr>
                          </a:solidFill>
                          <a:effectLst/>
                          <a:latin typeface="+mn-lt"/>
                          <a:ea typeface="+mn-ea"/>
                          <a:cs typeface="+mn-cs"/>
                        </a:rPr>
                        <a:t>TDF/FTC</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sz="1400" b="0" i="0" u="none" strike="noStrike" kern="1200" cap="none" normalizeH="0" baseline="0" dirty="0" smtClean="0">
                          <a:ln>
                            <a:noFill/>
                          </a:ln>
                          <a:solidFill>
                            <a:schemeClr val="bg2">
                              <a:lumMod val="10000"/>
                            </a:schemeClr>
                          </a:solidFill>
                          <a:effectLst/>
                          <a:latin typeface="+mn-lt"/>
                          <a:ea typeface="+mn-ea"/>
                          <a:cs typeface="+mn-cs"/>
                        </a:rPr>
                        <a:t>9</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sz="1400" b="0" i="0" u="none" strike="noStrike" kern="1200" cap="none" normalizeH="0" baseline="0" dirty="0" smtClean="0">
                          <a:ln>
                            <a:noFill/>
                          </a:ln>
                          <a:solidFill>
                            <a:schemeClr val="bg2">
                              <a:lumMod val="10000"/>
                            </a:schemeClr>
                          </a:solidFill>
                          <a:effectLst/>
                          <a:latin typeface="+mn-lt"/>
                          <a:ea typeface="+mn-ea"/>
                          <a:cs typeface="+mn-cs"/>
                        </a:rPr>
                        <a:t>24</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2">
                              <a:lumMod val="10000"/>
                            </a:schemeClr>
                          </a:solidFill>
                          <a:effectLst/>
                          <a:latin typeface="+mn-lt"/>
                          <a:ea typeface="Times New Roman" pitchFamily="18" charset="0"/>
                          <a:cs typeface="Arial" pitchFamily="34" charset="0"/>
                        </a:rPr>
                        <a:t>62 (21-83)</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solidFill>
                  </a:tcPr>
                </a:tc>
              </a:tr>
              <a:tr h="513313">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defRPr/>
                      </a:pPr>
                      <a:r>
                        <a:rPr kumimoji="0" lang="en-US" sz="1400" b="0" i="0" u="none" strike="noStrike" cap="none" normalizeH="0" baseline="0" dirty="0" smtClean="0">
                          <a:ln>
                            <a:noFill/>
                          </a:ln>
                          <a:solidFill>
                            <a:schemeClr val="bg2">
                              <a:lumMod val="10000"/>
                            </a:schemeClr>
                          </a:solidFill>
                          <a:effectLst/>
                          <a:latin typeface="+mn-lt"/>
                        </a:rPr>
                        <a:t>Thai IDU</a:t>
                      </a:r>
                      <a:r>
                        <a:rPr kumimoji="0" lang="en-US" sz="1400" b="0" i="0" u="none" strike="noStrike" cap="none" normalizeH="0" baseline="30000" dirty="0" smtClean="0">
                          <a:ln>
                            <a:noFill/>
                          </a:ln>
                          <a:solidFill>
                            <a:schemeClr val="bg2">
                              <a:lumMod val="10000"/>
                            </a:schemeClr>
                          </a:solidFill>
                          <a:effectLst/>
                          <a:latin typeface="+mn-lt"/>
                        </a:rPr>
                        <a:t>[4]</a:t>
                      </a:r>
                      <a:r>
                        <a:rPr kumimoji="0" lang="en-US" sz="1400" b="0" i="0" u="none" strike="noStrike" cap="none" normalizeH="0" baseline="0" dirty="0" smtClean="0">
                          <a:ln>
                            <a:noFill/>
                          </a:ln>
                          <a:solidFill>
                            <a:schemeClr val="bg2">
                              <a:lumMod val="10000"/>
                            </a:schemeClr>
                          </a:solidFill>
                          <a:effectLst/>
                          <a:latin typeface="+mn-lt"/>
                        </a:rPr>
                        <a:t> (N = 2413)</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sz="1400" b="0" i="0" u="none" strike="noStrike" kern="1200" cap="none" normalizeH="0" baseline="0" dirty="0" smtClean="0">
                          <a:ln>
                            <a:noFill/>
                          </a:ln>
                          <a:solidFill>
                            <a:schemeClr val="bg2">
                              <a:lumMod val="10000"/>
                            </a:schemeClr>
                          </a:solidFill>
                          <a:effectLst/>
                          <a:latin typeface="+mn-lt"/>
                          <a:ea typeface="+mn-ea"/>
                          <a:cs typeface="+mn-cs"/>
                        </a:rPr>
                        <a:t>Volunteers from 17 drug Thai treatment centers</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sz="1400" b="0" i="0" u="none" strike="noStrike" kern="1200" cap="none" normalizeH="0" baseline="0" dirty="0" smtClean="0">
                          <a:ln>
                            <a:noFill/>
                          </a:ln>
                          <a:solidFill>
                            <a:schemeClr val="bg2">
                              <a:lumMod val="10000"/>
                            </a:schemeClr>
                          </a:solidFill>
                          <a:effectLst/>
                          <a:latin typeface="+mn-lt"/>
                          <a:ea typeface="+mn-ea"/>
                          <a:cs typeface="+mn-cs"/>
                        </a:rPr>
                        <a:t>TDF</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sz="1400" b="0" i="0" u="none" strike="noStrike" kern="1200" cap="none" normalizeH="0" baseline="0" dirty="0" smtClean="0">
                          <a:ln>
                            <a:noFill/>
                          </a:ln>
                          <a:solidFill>
                            <a:schemeClr val="bg2">
                              <a:lumMod val="10000"/>
                            </a:schemeClr>
                          </a:solidFill>
                          <a:effectLst/>
                          <a:latin typeface="+mn-lt"/>
                          <a:ea typeface="+mn-ea"/>
                          <a:cs typeface="+mn-cs"/>
                        </a:rPr>
                        <a:t>17</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sz="1400" b="0" i="0" u="none" strike="noStrike" kern="1200" cap="none" normalizeH="0" baseline="0" dirty="0" smtClean="0">
                          <a:ln>
                            <a:noFill/>
                          </a:ln>
                          <a:solidFill>
                            <a:schemeClr val="bg2">
                              <a:lumMod val="10000"/>
                            </a:schemeClr>
                          </a:solidFill>
                          <a:effectLst/>
                          <a:latin typeface="+mn-lt"/>
                          <a:ea typeface="+mn-ea"/>
                          <a:cs typeface="+mn-cs"/>
                        </a:rPr>
                        <a:t>33</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2">
                              <a:lumMod val="10000"/>
                            </a:schemeClr>
                          </a:solidFill>
                          <a:effectLst/>
                          <a:latin typeface="+mn-lt"/>
                          <a:ea typeface="Times New Roman" pitchFamily="18" charset="0"/>
                          <a:cs typeface="Arial" pitchFamily="34" charset="0"/>
                        </a:rPr>
                        <a:t>49 (10-72)</a:t>
                      </a:r>
                    </a:p>
                  </a:txBody>
                  <a:tcPr marL="91443" marR="91443" marT="43262" marB="43262"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1">
                        <a:lumMod val="95000"/>
                      </a:schemeClr>
                    </a:solidFill>
                  </a:tcPr>
                </a:tc>
              </a:tr>
            </a:tbl>
          </a:graphicData>
        </a:graphic>
      </p:graphicFrame>
      <p:sp>
        <p:nvSpPr>
          <p:cNvPr id="17447" name="TextBox 4"/>
          <p:cNvSpPr txBox="1">
            <a:spLocks noChangeArrowheads="1"/>
          </p:cNvSpPr>
          <p:nvPr/>
        </p:nvSpPr>
        <p:spPr bwMode="auto">
          <a:xfrm>
            <a:off x="284163" y="5713413"/>
            <a:ext cx="8739187" cy="954087"/>
          </a:xfrm>
          <a:prstGeom prst="rect">
            <a:avLst/>
          </a:prstGeom>
          <a:noFill/>
          <a:ln w="9525">
            <a:noFill/>
            <a:miter lim="800000"/>
            <a:headEnd/>
            <a:tailEnd/>
          </a:ln>
        </p:spPr>
        <p:txBody>
          <a:bodyPr anchor="b">
            <a:spAutoFit/>
          </a:bodyPr>
          <a:lstStyle/>
          <a:p>
            <a:pPr eaLnBrk="1" hangingPunct="1">
              <a:buClr>
                <a:srgbClr val="2B85B8"/>
              </a:buClr>
            </a:pPr>
            <a:r>
              <a:rPr lang="en-US" altLang="en-US" sz="1400" b="0">
                <a:solidFill>
                  <a:srgbClr val="CDCDCF"/>
                </a:solidFill>
                <a:cs typeface="Arial" charset="0"/>
              </a:rPr>
              <a:t>1. Grant RM, et al. N Engl J Med. 2010;363:2587-2599. 2. Baeten JM, et al. N Engl J Med. 2012;367:399-410. 3. Thigpen MC, et al. N Engl J Med. 2012;367:423-434. 4. Choopanya K, et al. </a:t>
            </a:r>
            <a:r>
              <a:rPr lang="fr-FR" altLang="en-US" sz="1400" b="0">
                <a:solidFill>
                  <a:schemeClr val="bg2"/>
                </a:solidFill>
                <a:cs typeface="Arial" charset="0"/>
              </a:rPr>
              <a:t>Lancet. 2013;381:2083-2090. </a:t>
            </a:r>
            <a:r>
              <a:rPr lang="en-US" altLang="en-US" sz="1400" b="0">
                <a:solidFill>
                  <a:srgbClr val="CDCDCF"/>
                </a:solidFill>
                <a:cs typeface="Arial" charset="0"/>
              </a:rPr>
              <a:t>5. </a:t>
            </a:r>
            <a:r>
              <a:rPr lang="fr-FR" altLang="en-US" sz="1400" b="0">
                <a:solidFill>
                  <a:srgbClr val="CDCDCF"/>
                </a:solidFill>
                <a:cs typeface="Arial" charset="0"/>
              </a:rPr>
              <a:t>Van Damme L, et al. N Engl J Med. 2012;367:411-422. 6. </a:t>
            </a:r>
            <a:r>
              <a:rPr lang="en-US" altLang="en-US" sz="1400" b="0">
                <a:solidFill>
                  <a:schemeClr val="bg2"/>
                </a:solidFill>
                <a:cs typeface="Arial" charset="0"/>
              </a:rPr>
              <a:t>Marrazzo J, et al. </a:t>
            </a:r>
            <a:r>
              <a:rPr lang="fr-FR" altLang="en-US" sz="1400" b="0">
                <a:solidFill>
                  <a:schemeClr val="bg2"/>
                </a:solidFill>
                <a:cs typeface="Arial" charset="0"/>
              </a:rPr>
              <a:t>CROI 2013. Abstract 26LB.</a:t>
            </a:r>
            <a:endParaRPr lang="en-US" altLang="en-US" sz="1400" b="0">
              <a:solidFill>
                <a:srgbClr val="CDCDCF"/>
              </a:solidFill>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5"/>
          <p:cNvSpPr>
            <a:spLocks noGrp="1"/>
          </p:cNvSpPr>
          <p:nvPr>
            <p:ph type="title"/>
          </p:nvPr>
        </p:nvSpPr>
        <p:spPr/>
        <p:txBody>
          <a:bodyPr/>
          <a:lstStyle/>
          <a:p>
            <a:r>
              <a:rPr lang="en-US" altLang="en-US" smtClean="0"/>
              <a:t>PrEP Works, but Adherence Is Critical</a:t>
            </a:r>
          </a:p>
        </p:txBody>
      </p:sp>
      <p:graphicFrame>
        <p:nvGraphicFramePr>
          <p:cNvPr id="7" name="Content Placeholder 6"/>
          <p:cNvGraphicFramePr>
            <a:graphicFrameLocks noGrp="1"/>
          </p:cNvGraphicFramePr>
          <p:nvPr>
            <p:ph idx="4294967295"/>
          </p:nvPr>
        </p:nvGraphicFramePr>
        <p:xfrm>
          <a:off x="384175" y="1908175"/>
          <a:ext cx="8462963" cy="3475036"/>
        </p:xfrm>
        <a:graphic>
          <a:graphicData uri="http://schemas.openxmlformats.org/drawingml/2006/table">
            <a:tbl>
              <a:tblPr firstRow="1" bandRow="1">
                <a:tableStyleId>{21E4AEA4-8DFA-4A89-87EB-49C32662AFE0}</a:tableStyleId>
              </a:tblPr>
              <a:tblGrid>
                <a:gridCol w="1565256"/>
                <a:gridCol w="1833435"/>
                <a:gridCol w="2532136"/>
                <a:gridCol w="2532136"/>
              </a:tblGrid>
              <a:tr h="640139">
                <a:tc>
                  <a:txBody>
                    <a:bodyPr/>
                    <a:lstStyle/>
                    <a:p>
                      <a:pPr algn="l"/>
                      <a:r>
                        <a:rPr lang="en-US" sz="1800" dirty="0" smtClean="0"/>
                        <a:t>Study</a:t>
                      </a:r>
                      <a:endParaRPr lang="en-US" sz="1800" b="0" dirty="0"/>
                    </a:p>
                  </a:txBody>
                  <a:tcPr marL="82468" marR="82468" marT="45724" marB="45724">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pPr algn="ctr"/>
                      <a:r>
                        <a:rPr lang="en-US" sz="1800" dirty="0" smtClean="0"/>
                        <a:t>Efficacy</a:t>
                      </a:r>
                      <a:r>
                        <a:rPr lang="en-US" sz="1800" baseline="0" dirty="0" smtClean="0"/>
                        <a:t> Overall, %</a:t>
                      </a:r>
                      <a:endParaRPr lang="en-US" sz="1800" b="0" dirty="0"/>
                    </a:p>
                  </a:txBody>
                  <a:tcPr marL="82468" marR="82468" marT="45724" marB="45724">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pPr algn="ctr"/>
                      <a:r>
                        <a:rPr lang="en-US" sz="1800" dirty="0" smtClean="0"/>
                        <a:t>Blood Samples With TFV Detected, %</a:t>
                      </a:r>
                      <a:endParaRPr lang="en-US" sz="1800" b="0" dirty="0"/>
                    </a:p>
                  </a:txBody>
                  <a:tcPr marL="82468" marR="82468" marT="45724" marB="45724">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pPr algn="ctr"/>
                      <a:r>
                        <a:rPr lang="en-US" sz="1800" dirty="0" smtClean="0"/>
                        <a:t>Efficacy</a:t>
                      </a:r>
                      <a:r>
                        <a:rPr lang="en-US" sz="1800" baseline="0" dirty="0" smtClean="0"/>
                        <a:t> By Blood Detection of TFV, %</a:t>
                      </a:r>
                      <a:endParaRPr lang="en-US" sz="1800" b="0" dirty="0"/>
                    </a:p>
                  </a:txBody>
                  <a:tcPr marL="82468" marR="82468" marT="45724" marB="45724">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r>
              <a:tr h="365793">
                <a:tc>
                  <a:txBody>
                    <a:bodyPr/>
                    <a:lstStyle/>
                    <a:p>
                      <a:pPr algn="l"/>
                      <a:r>
                        <a:rPr lang="en-US" sz="1800" dirty="0" smtClean="0">
                          <a:solidFill>
                            <a:schemeClr val="bg2">
                              <a:lumMod val="10000"/>
                            </a:schemeClr>
                          </a:solidFill>
                        </a:rPr>
                        <a:t>iPrEx</a:t>
                      </a:r>
                      <a:r>
                        <a:rPr lang="en-US" sz="1800" baseline="30000" dirty="0" smtClean="0">
                          <a:solidFill>
                            <a:schemeClr val="bg2">
                              <a:lumMod val="10000"/>
                            </a:schemeClr>
                          </a:solidFill>
                        </a:rPr>
                        <a:t>[1]</a:t>
                      </a:r>
                      <a:endParaRPr lang="en-US" sz="1800" b="1" baseline="30000" dirty="0">
                        <a:solidFill>
                          <a:schemeClr val="bg2">
                            <a:lumMod val="10000"/>
                          </a:schemeClr>
                        </a:solidFill>
                      </a:endParaRPr>
                    </a:p>
                  </a:txBody>
                  <a:tcPr marL="82468" marR="82468" marT="45724" marB="45724"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2"/>
                    </a:solidFill>
                  </a:tcPr>
                </a:tc>
                <a:tc>
                  <a:txBody>
                    <a:bodyPr/>
                    <a:lstStyle/>
                    <a:p>
                      <a:pPr algn="ctr"/>
                      <a:r>
                        <a:rPr lang="en-US" sz="1800" dirty="0" smtClean="0">
                          <a:solidFill>
                            <a:schemeClr val="bg2">
                              <a:lumMod val="10000"/>
                            </a:schemeClr>
                          </a:solidFill>
                        </a:rPr>
                        <a:t>44</a:t>
                      </a:r>
                      <a:endParaRPr lang="en-US" sz="1800" b="1" dirty="0">
                        <a:solidFill>
                          <a:schemeClr val="bg2">
                            <a:lumMod val="10000"/>
                          </a:schemeClr>
                        </a:solidFill>
                      </a:endParaRPr>
                    </a:p>
                  </a:txBody>
                  <a:tcPr marL="82468" marR="82468" marT="45724" marB="45724"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2"/>
                    </a:solidFill>
                  </a:tcPr>
                </a:tc>
                <a:tc>
                  <a:txBody>
                    <a:bodyPr/>
                    <a:lstStyle/>
                    <a:p>
                      <a:pPr algn="ctr"/>
                      <a:r>
                        <a:rPr lang="en-US" sz="1800" dirty="0" smtClean="0">
                          <a:solidFill>
                            <a:schemeClr val="bg2">
                              <a:lumMod val="10000"/>
                            </a:schemeClr>
                          </a:solidFill>
                        </a:rPr>
                        <a:t>51</a:t>
                      </a:r>
                      <a:endParaRPr lang="en-US" sz="1800" b="1" dirty="0">
                        <a:solidFill>
                          <a:schemeClr val="bg2">
                            <a:lumMod val="10000"/>
                          </a:schemeClr>
                        </a:solidFill>
                      </a:endParaRPr>
                    </a:p>
                  </a:txBody>
                  <a:tcPr marL="82468" marR="82468" marT="45724" marB="45724"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2"/>
                    </a:solidFill>
                  </a:tcPr>
                </a:tc>
                <a:tc>
                  <a:txBody>
                    <a:bodyPr/>
                    <a:lstStyle/>
                    <a:p>
                      <a:pPr algn="ctr"/>
                      <a:r>
                        <a:rPr lang="en-US" sz="1800" dirty="0" smtClean="0">
                          <a:solidFill>
                            <a:schemeClr val="bg2">
                              <a:lumMod val="10000"/>
                            </a:schemeClr>
                          </a:solidFill>
                        </a:rPr>
                        <a:t>92</a:t>
                      </a:r>
                      <a:endParaRPr lang="en-US" sz="1800" b="1" dirty="0">
                        <a:solidFill>
                          <a:schemeClr val="bg2">
                            <a:lumMod val="10000"/>
                          </a:schemeClr>
                        </a:solidFill>
                      </a:endParaRPr>
                    </a:p>
                  </a:txBody>
                  <a:tcPr marL="82468" marR="82468" marT="45724" marB="45724"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2"/>
                    </a:solidFill>
                  </a:tcPr>
                </a:tc>
              </a:tr>
              <a:tr h="365793">
                <a:tc>
                  <a:txBody>
                    <a:bodyPr/>
                    <a:lstStyle/>
                    <a:p>
                      <a:pPr algn="l"/>
                      <a:r>
                        <a:rPr lang="en-US" sz="1800" b="0" baseline="0" dirty="0" smtClean="0">
                          <a:solidFill>
                            <a:schemeClr val="bg2">
                              <a:lumMod val="10000"/>
                            </a:schemeClr>
                          </a:solidFill>
                        </a:rPr>
                        <a:t>iPrEx OLE</a:t>
                      </a:r>
                      <a:r>
                        <a:rPr lang="en-US" sz="1800" b="0" baseline="30000" dirty="0" smtClean="0">
                          <a:solidFill>
                            <a:schemeClr val="bg2">
                              <a:lumMod val="10000"/>
                            </a:schemeClr>
                          </a:solidFill>
                        </a:rPr>
                        <a:t>[2]</a:t>
                      </a:r>
                      <a:endParaRPr lang="en-US" sz="1800" b="0" baseline="30000"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algn="ctr"/>
                      <a:r>
                        <a:rPr lang="en-US" sz="1800" b="0" dirty="0" smtClean="0">
                          <a:solidFill>
                            <a:schemeClr val="bg2">
                              <a:lumMod val="10000"/>
                            </a:schemeClr>
                          </a:solidFill>
                        </a:rPr>
                        <a:t>49</a:t>
                      </a:r>
                      <a:endParaRPr lang="en-US" sz="1800" b="0"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algn="ctr"/>
                      <a:r>
                        <a:rPr lang="en-US" sz="1800" b="0" dirty="0" smtClean="0">
                          <a:solidFill>
                            <a:schemeClr val="bg2">
                              <a:lumMod val="10000"/>
                            </a:schemeClr>
                          </a:solidFill>
                        </a:rPr>
                        <a:t>71</a:t>
                      </a:r>
                      <a:endParaRPr lang="en-US" sz="1800" b="0"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algn="ctr"/>
                      <a:r>
                        <a:rPr lang="en-US" sz="1800" b="0" dirty="0" smtClean="0">
                          <a:solidFill>
                            <a:schemeClr val="bg2">
                              <a:lumMod val="10000"/>
                            </a:schemeClr>
                          </a:solidFill>
                        </a:rPr>
                        <a:t>NR</a:t>
                      </a:r>
                      <a:endParaRPr lang="en-US" sz="1800" b="0"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r>
              <a:tr h="640139">
                <a:tc>
                  <a:txBody>
                    <a:bodyPr/>
                    <a:lstStyle/>
                    <a:p>
                      <a:pPr algn="l"/>
                      <a:r>
                        <a:rPr lang="en-US" sz="1800" dirty="0" smtClean="0">
                          <a:solidFill>
                            <a:schemeClr val="bg2">
                              <a:lumMod val="10000"/>
                            </a:schemeClr>
                          </a:solidFill>
                        </a:rPr>
                        <a:t>Partners PrEP</a:t>
                      </a:r>
                      <a:r>
                        <a:rPr lang="en-US" sz="1800" baseline="30000" dirty="0" smtClean="0">
                          <a:solidFill>
                            <a:schemeClr val="bg2">
                              <a:lumMod val="10000"/>
                            </a:schemeClr>
                          </a:solidFill>
                        </a:rPr>
                        <a:t>[3]</a:t>
                      </a:r>
                      <a:endParaRPr lang="en-US" sz="1800" b="1" baseline="30000"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algn="ctr"/>
                      <a:r>
                        <a:rPr lang="en-US" sz="1800" dirty="0" smtClean="0">
                          <a:solidFill>
                            <a:schemeClr val="bg2">
                              <a:lumMod val="10000"/>
                            </a:schemeClr>
                          </a:solidFill>
                        </a:rPr>
                        <a:t>67 (TDF)</a:t>
                      </a:r>
                    </a:p>
                    <a:p>
                      <a:pPr algn="ctr"/>
                      <a:r>
                        <a:rPr lang="en-US" sz="1800" dirty="0" smtClean="0">
                          <a:solidFill>
                            <a:schemeClr val="bg2">
                              <a:lumMod val="10000"/>
                            </a:schemeClr>
                          </a:solidFill>
                        </a:rPr>
                        <a:t>75 (TDF/FTC)</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algn="ctr"/>
                      <a:r>
                        <a:rPr lang="en-US" sz="1800" dirty="0" smtClean="0">
                          <a:solidFill>
                            <a:schemeClr val="bg2">
                              <a:lumMod val="10000"/>
                            </a:schemeClr>
                          </a:solidFill>
                        </a:rPr>
                        <a:t>81</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algn="ctr"/>
                      <a:r>
                        <a:rPr lang="en-US" sz="1800" dirty="0" smtClean="0">
                          <a:solidFill>
                            <a:schemeClr val="bg2">
                              <a:lumMod val="10000"/>
                            </a:schemeClr>
                          </a:solidFill>
                        </a:rPr>
                        <a:t>86</a:t>
                      </a:r>
                      <a:r>
                        <a:rPr lang="en-US" sz="1800" baseline="0" dirty="0" smtClean="0">
                          <a:solidFill>
                            <a:schemeClr val="bg2">
                              <a:lumMod val="10000"/>
                            </a:schemeClr>
                          </a:solidFill>
                        </a:rPr>
                        <a:t> (TDF)</a:t>
                      </a:r>
                    </a:p>
                    <a:p>
                      <a:pPr algn="ctr"/>
                      <a:r>
                        <a:rPr lang="en-US" sz="1800" baseline="0" dirty="0" smtClean="0">
                          <a:solidFill>
                            <a:schemeClr val="bg2">
                              <a:lumMod val="10000"/>
                            </a:schemeClr>
                          </a:solidFill>
                        </a:rPr>
                        <a:t>90 (TDF/FTC)</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r>
              <a:tr h="365793">
                <a:tc>
                  <a:txBody>
                    <a:bodyPr/>
                    <a:lstStyle/>
                    <a:p>
                      <a:pPr algn="l"/>
                      <a:r>
                        <a:rPr lang="en-US" sz="1800" dirty="0" smtClean="0">
                          <a:solidFill>
                            <a:schemeClr val="bg2">
                              <a:lumMod val="10000"/>
                            </a:schemeClr>
                          </a:solidFill>
                        </a:rPr>
                        <a:t>TDF2</a:t>
                      </a:r>
                      <a:r>
                        <a:rPr lang="en-US" sz="1800" baseline="30000" dirty="0" smtClean="0">
                          <a:solidFill>
                            <a:schemeClr val="bg2">
                              <a:lumMod val="10000"/>
                            </a:schemeClr>
                          </a:solidFill>
                        </a:rPr>
                        <a:t>[4]</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algn="ctr"/>
                      <a:r>
                        <a:rPr lang="en-US" sz="1800" dirty="0" smtClean="0">
                          <a:solidFill>
                            <a:schemeClr val="bg2">
                              <a:lumMod val="10000"/>
                            </a:schemeClr>
                          </a:solidFill>
                        </a:rPr>
                        <a:t>62</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algn="ctr"/>
                      <a:r>
                        <a:rPr lang="en-US" sz="1800" dirty="0" smtClean="0">
                          <a:solidFill>
                            <a:schemeClr val="bg2">
                              <a:lumMod val="10000"/>
                            </a:schemeClr>
                          </a:solidFill>
                        </a:rPr>
                        <a:t>80</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algn="ctr"/>
                      <a:r>
                        <a:rPr lang="en-US" sz="1800" dirty="0" smtClean="0">
                          <a:solidFill>
                            <a:schemeClr val="bg2">
                              <a:lumMod val="10000"/>
                            </a:schemeClr>
                          </a:solidFill>
                        </a:rPr>
                        <a:t>85</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r>
              <a:tr h="365793">
                <a:tc>
                  <a:txBody>
                    <a:bodyPr/>
                    <a:lstStyle/>
                    <a:p>
                      <a:pPr algn="l"/>
                      <a:r>
                        <a:rPr lang="en-US" sz="1800" dirty="0" smtClean="0">
                          <a:solidFill>
                            <a:schemeClr val="bg2">
                              <a:lumMod val="10000"/>
                            </a:schemeClr>
                          </a:solidFill>
                        </a:rPr>
                        <a:t>Thai IDU</a:t>
                      </a:r>
                      <a:r>
                        <a:rPr lang="en-US" sz="1800" baseline="30000" dirty="0" smtClean="0">
                          <a:solidFill>
                            <a:schemeClr val="bg2">
                              <a:lumMod val="10000"/>
                            </a:schemeClr>
                          </a:solidFill>
                        </a:rPr>
                        <a:t>[5]</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algn="ctr"/>
                      <a:r>
                        <a:rPr lang="en-US" sz="1800" dirty="0" smtClean="0">
                          <a:solidFill>
                            <a:schemeClr val="bg2">
                              <a:lumMod val="10000"/>
                            </a:schemeClr>
                          </a:solidFill>
                        </a:rPr>
                        <a:t>49</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algn="ctr"/>
                      <a:r>
                        <a:rPr lang="en-US" sz="1800" dirty="0" smtClean="0">
                          <a:solidFill>
                            <a:schemeClr val="bg2">
                              <a:lumMod val="10000"/>
                            </a:schemeClr>
                          </a:solidFill>
                        </a:rPr>
                        <a:t>67</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2">
                              <a:lumMod val="10000"/>
                            </a:schemeClr>
                          </a:solidFill>
                        </a:rPr>
                        <a:t>74</a:t>
                      </a:r>
                      <a:endParaRPr lang="en-US" sz="1800" b="1" dirty="0" smtClean="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r>
              <a:tr h="365793">
                <a:tc>
                  <a:txBody>
                    <a:bodyPr/>
                    <a:lstStyle/>
                    <a:p>
                      <a:pPr algn="l"/>
                      <a:r>
                        <a:rPr lang="en-US" sz="1800" dirty="0" smtClean="0">
                          <a:solidFill>
                            <a:schemeClr val="bg2">
                              <a:lumMod val="10000"/>
                            </a:schemeClr>
                          </a:solidFill>
                        </a:rPr>
                        <a:t>Fem-PrEP</a:t>
                      </a:r>
                      <a:r>
                        <a:rPr lang="en-US" sz="1800" baseline="30000" dirty="0" smtClean="0">
                          <a:solidFill>
                            <a:schemeClr val="bg2">
                              <a:lumMod val="10000"/>
                            </a:schemeClr>
                          </a:solidFill>
                        </a:rPr>
                        <a:t>[6]</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algn="ctr"/>
                      <a:r>
                        <a:rPr lang="en-US" sz="1800" dirty="0" smtClean="0">
                          <a:solidFill>
                            <a:schemeClr val="bg2">
                              <a:lumMod val="10000"/>
                            </a:schemeClr>
                          </a:solidFill>
                        </a:rPr>
                        <a:t>No efficacy</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algn="ctr"/>
                      <a:r>
                        <a:rPr lang="en-US" sz="1800" b="0" dirty="0" smtClean="0">
                          <a:solidFill>
                            <a:schemeClr val="bg2">
                              <a:lumMod val="10000"/>
                            </a:schemeClr>
                          </a:solidFill>
                        </a:rPr>
                        <a:t>&lt;</a:t>
                      </a:r>
                      <a:r>
                        <a:rPr lang="en-US" sz="1800" b="0" baseline="0" dirty="0" smtClean="0">
                          <a:solidFill>
                            <a:schemeClr val="bg2">
                              <a:lumMod val="10000"/>
                            </a:schemeClr>
                          </a:solidFill>
                        </a:rPr>
                        <a:t> 30</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algn="ctr"/>
                      <a:r>
                        <a:rPr lang="en-US" sz="1800" dirty="0" smtClean="0">
                          <a:solidFill>
                            <a:schemeClr val="bg2">
                              <a:lumMod val="10000"/>
                            </a:schemeClr>
                          </a:solidFill>
                        </a:rPr>
                        <a:t>NR</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r>
              <a:tr h="365793">
                <a:tc>
                  <a:txBody>
                    <a:bodyPr/>
                    <a:lstStyle/>
                    <a:p>
                      <a:pPr algn="l"/>
                      <a:r>
                        <a:rPr lang="en-US" sz="1800" dirty="0" smtClean="0">
                          <a:solidFill>
                            <a:schemeClr val="bg2">
                              <a:lumMod val="10000"/>
                            </a:schemeClr>
                          </a:solidFill>
                        </a:rPr>
                        <a:t>VOICE</a:t>
                      </a:r>
                      <a:r>
                        <a:rPr lang="en-US" sz="1800" baseline="30000" dirty="0" smtClean="0">
                          <a:solidFill>
                            <a:schemeClr val="bg2">
                              <a:lumMod val="10000"/>
                            </a:schemeClr>
                          </a:solidFill>
                        </a:rPr>
                        <a:t>[7]</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algn="ctr"/>
                      <a:r>
                        <a:rPr lang="en-US" sz="1800" dirty="0" smtClean="0">
                          <a:solidFill>
                            <a:schemeClr val="bg2">
                              <a:lumMod val="10000"/>
                            </a:schemeClr>
                          </a:solidFill>
                        </a:rPr>
                        <a:t>No</a:t>
                      </a:r>
                      <a:r>
                        <a:rPr lang="en-US" sz="1800" baseline="0" dirty="0" smtClean="0">
                          <a:solidFill>
                            <a:schemeClr val="bg2">
                              <a:lumMod val="10000"/>
                            </a:schemeClr>
                          </a:solidFill>
                        </a:rPr>
                        <a:t> efficacy</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algn="ctr"/>
                      <a:r>
                        <a:rPr lang="en-US" sz="1800" dirty="0" smtClean="0">
                          <a:solidFill>
                            <a:schemeClr val="bg2">
                              <a:lumMod val="10000"/>
                            </a:schemeClr>
                          </a:solidFill>
                        </a:rPr>
                        <a:t>&lt; 30</a:t>
                      </a:r>
                      <a:endParaRPr lang="en-US" sz="1800" b="1" dirty="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algn="ctr"/>
                      <a:r>
                        <a:rPr lang="en-US" sz="1800" dirty="0" smtClean="0">
                          <a:solidFill>
                            <a:schemeClr val="bg2">
                              <a:lumMod val="10000"/>
                            </a:schemeClr>
                          </a:solidFill>
                        </a:rPr>
                        <a:t>NR</a:t>
                      </a:r>
                      <a:endParaRPr lang="en-US" sz="1800" b="1" dirty="0" smtClean="0">
                        <a:solidFill>
                          <a:schemeClr val="bg2">
                            <a:lumMod val="10000"/>
                          </a:schemeClr>
                        </a:solidFill>
                      </a:endParaRPr>
                    </a:p>
                  </a:txBody>
                  <a:tcPr marL="82468" marR="82468" marT="45724" marB="45724"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r>
            </a:tbl>
          </a:graphicData>
        </a:graphic>
      </p:graphicFrame>
      <p:sp>
        <p:nvSpPr>
          <p:cNvPr id="18468" name="TextBox 4"/>
          <p:cNvSpPr txBox="1">
            <a:spLocks noChangeArrowheads="1"/>
          </p:cNvSpPr>
          <p:nvPr/>
        </p:nvSpPr>
        <p:spPr bwMode="auto">
          <a:xfrm>
            <a:off x="284163" y="5715000"/>
            <a:ext cx="8477250" cy="954088"/>
          </a:xfrm>
          <a:prstGeom prst="rect">
            <a:avLst/>
          </a:prstGeom>
          <a:noFill/>
          <a:ln w="9525">
            <a:noFill/>
            <a:miter lim="800000"/>
            <a:headEnd/>
            <a:tailEnd/>
          </a:ln>
        </p:spPr>
        <p:txBody>
          <a:bodyPr>
            <a:spAutoFit/>
          </a:bodyPr>
          <a:lstStyle/>
          <a:p>
            <a:pPr eaLnBrk="1" hangingPunct="1">
              <a:buClr>
                <a:srgbClr val="2B85B8"/>
              </a:buClr>
            </a:pPr>
            <a:r>
              <a:rPr lang="en-US" altLang="en-US" sz="1400" b="0">
                <a:solidFill>
                  <a:schemeClr val="bg2"/>
                </a:solidFill>
                <a:cs typeface="Arial" charset="0"/>
              </a:rPr>
              <a:t>1. Grant RM, et al. N Engl J Med. 2010;363:2587-2599. 2. Grant RM, et al. Lancet Infect Dis. 2014; 14:820-829. 3. Baeten JM, et al. N Engl J Med. 2012;367:399-410. 4. Thigpen MC, et al. N Engl J Med. 2012;367:423-434. 5. Choopanya K, et al. </a:t>
            </a:r>
            <a:r>
              <a:rPr lang="fr-FR" altLang="en-US" sz="1400" b="0">
                <a:solidFill>
                  <a:schemeClr val="bg2"/>
                </a:solidFill>
                <a:cs typeface="Arial" charset="0"/>
              </a:rPr>
              <a:t>Lancet. 2013;381:2083-2090. 6. Van Damme L, et al. N Engl J Med. 2012;367:411-422. 7. </a:t>
            </a:r>
            <a:r>
              <a:rPr lang="en-US" altLang="en-US" sz="1400" b="0">
                <a:solidFill>
                  <a:schemeClr val="bg2"/>
                </a:solidFill>
                <a:cs typeface="Arial" charset="0"/>
              </a:rPr>
              <a:t>Marrazzo J, et al. </a:t>
            </a:r>
            <a:r>
              <a:rPr lang="fr-FR" altLang="en-US" sz="1400" b="0">
                <a:solidFill>
                  <a:schemeClr val="bg2"/>
                </a:solidFill>
                <a:cs typeface="Arial" charset="0"/>
              </a:rPr>
              <a:t>CROI 2013. Abstract 26LB. </a:t>
            </a:r>
            <a:endParaRPr lang="en-US" altLang="en-US" sz="1400" b="0">
              <a:solidFill>
                <a:schemeClr val="bg2"/>
              </a:solidFill>
              <a:cs typeface="Arial" charset="0"/>
            </a:endParaRPr>
          </a:p>
        </p:txBody>
      </p:sp>
    </p:spTree>
  </p:cSld>
  <p:clrMapOvr>
    <a:masterClrMapping/>
  </p:clrMapOvr>
  <p:transition spd="slow"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smtClean="0"/>
              <a:t>PrEP in Clinical Practice: What Are the Barriers to PrEP Uptake?</a:t>
            </a:r>
          </a:p>
        </p:txBody>
      </p:sp>
      <p:sp>
        <p:nvSpPr>
          <p:cNvPr id="19459" name="Content Placeholder 2"/>
          <p:cNvSpPr>
            <a:spLocks noGrp="1"/>
          </p:cNvSpPr>
          <p:nvPr>
            <p:ph sz="half" idx="1"/>
          </p:nvPr>
        </p:nvSpPr>
        <p:spPr/>
        <p:txBody>
          <a:bodyPr/>
          <a:lstStyle/>
          <a:p>
            <a:r>
              <a:rPr lang="en-US" altLang="en-US" smtClean="0"/>
              <a:t>Users</a:t>
            </a:r>
          </a:p>
          <a:p>
            <a:pPr lvl="1"/>
            <a:r>
              <a:rPr lang="en-US" altLang="en-US" smtClean="0"/>
              <a:t>Unaware of HIV risk, PrEP availability, or how to access it </a:t>
            </a:r>
          </a:p>
          <a:p>
            <a:pPr lvl="1"/>
            <a:r>
              <a:rPr lang="en-US" altLang="en-US" smtClean="0"/>
              <a:t>No or delayed access to clinical preventive care</a:t>
            </a:r>
          </a:p>
          <a:p>
            <a:pPr lvl="1"/>
            <a:r>
              <a:rPr lang="en-US" altLang="en-US" smtClean="0"/>
              <a:t>Uninsured or unable to pay</a:t>
            </a:r>
          </a:p>
          <a:p>
            <a:pPr lvl="1"/>
            <a:r>
              <a:rPr lang="en-US" altLang="en-US" smtClean="0"/>
              <a:t>Adherence challenges</a:t>
            </a:r>
          </a:p>
          <a:p>
            <a:pPr lvl="1"/>
            <a:r>
              <a:rPr lang="en-US" altLang="en-US" smtClean="0"/>
              <a:t>Concern about disclosure and stigma</a:t>
            </a:r>
          </a:p>
        </p:txBody>
      </p:sp>
      <p:sp>
        <p:nvSpPr>
          <p:cNvPr id="19460" name="Content Placeholder 2"/>
          <p:cNvSpPr>
            <a:spLocks noGrp="1"/>
          </p:cNvSpPr>
          <p:nvPr>
            <p:ph sz="half" idx="2"/>
          </p:nvPr>
        </p:nvSpPr>
        <p:spPr/>
        <p:txBody>
          <a:bodyPr/>
          <a:lstStyle/>
          <a:p>
            <a:r>
              <a:rPr lang="en-US" altLang="en-US" smtClean="0"/>
              <a:t>Providers</a:t>
            </a:r>
          </a:p>
          <a:p>
            <a:pPr lvl="1"/>
            <a:r>
              <a:rPr lang="en-US" altLang="en-US" smtClean="0"/>
              <a:t>Unaware of intervention</a:t>
            </a:r>
          </a:p>
          <a:p>
            <a:pPr lvl="1"/>
            <a:r>
              <a:rPr lang="en-US" altLang="en-US" smtClean="0"/>
              <a:t>Uncertain how to deliver the intervention</a:t>
            </a:r>
          </a:p>
          <a:p>
            <a:pPr lvl="1"/>
            <a:r>
              <a:rPr lang="en-US" altLang="en-US" smtClean="0"/>
              <a:t>Wary of complexity and time involved</a:t>
            </a:r>
          </a:p>
          <a:p>
            <a:pPr lvl="1"/>
            <a:r>
              <a:rPr lang="en-US" altLang="en-US" smtClean="0"/>
              <a:t>Discomfort with assessing candidacy</a:t>
            </a:r>
          </a:p>
          <a:p>
            <a:pPr lvl="1"/>
            <a:r>
              <a:rPr lang="en-US" altLang="en-US" smtClean="0"/>
              <a:t>Uncertain how to bill for intervention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title"/>
          </p:nvPr>
        </p:nvSpPr>
        <p:spPr>
          <a:xfrm>
            <a:off x="385763" y="330200"/>
            <a:ext cx="8462962" cy="5251450"/>
          </a:xfrm>
        </p:spPr>
        <p:txBody>
          <a:bodyPr/>
          <a:lstStyle/>
          <a:p>
            <a:r>
              <a:rPr lang="en-US" altLang="en-US" smtClean="0"/>
              <a:t>Risk Assessment and Shared Decision Making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Provider–Patient Decision Making</a:t>
            </a:r>
          </a:p>
        </p:txBody>
      </p:sp>
      <p:sp>
        <p:nvSpPr>
          <p:cNvPr id="21507" name="Content Placeholder 2"/>
          <p:cNvSpPr>
            <a:spLocks noGrp="1"/>
          </p:cNvSpPr>
          <p:nvPr>
            <p:ph idx="1"/>
          </p:nvPr>
        </p:nvSpPr>
        <p:spPr/>
        <p:txBody>
          <a:bodyPr/>
          <a:lstStyle/>
          <a:p>
            <a:r>
              <a:rPr lang="en-US" altLang="en-US" smtClean="0"/>
              <a:t>The role of the provider is to help the patient:</a:t>
            </a:r>
          </a:p>
          <a:p>
            <a:pPr lvl="1"/>
            <a:r>
              <a:rPr lang="en-US" altLang="en-US" smtClean="0"/>
              <a:t>Understand the likely outcomes of various options </a:t>
            </a:r>
          </a:p>
          <a:p>
            <a:pPr lvl="1"/>
            <a:r>
              <a:rPr lang="en-US" altLang="en-US" smtClean="0"/>
              <a:t>Think about what is personally important about the risks and benefits of each option </a:t>
            </a:r>
          </a:p>
          <a:p>
            <a:pPr lvl="1"/>
            <a:r>
              <a:rPr lang="en-US" altLang="en-US" smtClean="0"/>
              <a:t>Participate in decisions </a:t>
            </a:r>
          </a:p>
          <a:p>
            <a:r>
              <a:rPr lang="en-US" altLang="en-US" smtClean="0"/>
              <a:t>These decisions are difficult because:</a:t>
            </a:r>
          </a:p>
          <a:p>
            <a:pPr lvl="1"/>
            <a:r>
              <a:rPr lang="en-US" altLang="en-US" smtClean="0"/>
              <a:t>There may be more than 1 choice </a:t>
            </a:r>
          </a:p>
          <a:p>
            <a:pPr lvl="1"/>
            <a:r>
              <a:rPr lang="en-US" altLang="en-US" smtClean="0"/>
              <a:t>Each choice has advantages and disadvantages </a:t>
            </a:r>
          </a:p>
          <a:p>
            <a:pPr lvl="1"/>
            <a:r>
              <a:rPr lang="en-US" altLang="en-US" smtClean="0"/>
              <a:t>There is no “correct” choice; what you choose depends on what is important to you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CDC PrEP Guideline: For Which Patients Is PrEP Recommended?</a:t>
            </a:r>
          </a:p>
        </p:txBody>
      </p:sp>
      <p:sp>
        <p:nvSpPr>
          <p:cNvPr id="22531" name="Content Placeholder 2"/>
          <p:cNvSpPr>
            <a:spLocks noGrp="1"/>
          </p:cNvSpPr>
          <p:nvPr>
            <p:ph idx="1"/>
          </p:nvPr>
        </p:nvSpPr>
        <p:spPr>
          <a:xfrm>
            <a:off x="385763" y="1828800"/>
            <a:ext cx="8455025" cy="2057400"/>
          </a:xfrm>
        </p:spPr>
        <p:txBody>
          <a:bodyPr/>
          <a:lstStyle/>
          <a:p>
            <a:r>
              <a:rPr lang="en-US" altLang="en-US" sz="2000" smtClean="0"/>
              <a:t>PrEP is recommended as one prevention option for the following adults at substantial risk of HIV acquisition</a:t>
            </a:r>
          </a:p>
          <a:p>
            <a:pPr lvl="1"/>
            <a:r>
              <a:rPr lang="en-US" altLang="en-US" sz="1800" smtClean="0"/>
              <a:t>Sexually active MSM</a:t>
            </a:r>
          </a:p>
          <a:p>
            <a:pPr lvl="1"/>
            <a:r>
              <a:rPr lang="en-US" altLang="en-US" sz="1800" smtClean="0"/>
              <a:t>Heterosexually active men and women</a:t>
            </a:r>
          </a:p>
          <a:p>
            <a:pPr lvl="1"/>
            <a:r>
              <a:rPr lang="en-US" altLang="en-US" sz="1800" smtClean="0"/>
              <a:t>Injection drug users</a:t>
            </a:r>
          </a:p>
        </p:txBody>
      </p:sp>
      <p:graphicFrame>
        <p:nvGraphicFramePr>
          <p:cNvPr id="3" name="Table 2"/>
          <p:cNvGraphicFramePr>
            <a:graphicFrameLocks noGrp="1"/>
          </p:cNvGraphicFramePr>
          <p:nvPr/>
        </p:nvGraphicFramePr>
        <p:xfrm>
          <a:off x="365125" y="3962400"/>
          <a:ext cx="8482013" cy="2103438"/>
        </p:xfrm>
        <a:graphic>
          <a:graphicData uri="http://schemas.openxmlformats.org/drawingml/2006/table">
            <a:tbl>
              <a:tblPr firstRow="1" bandRow="1">
                <a:tableStyleId>{7DF18680-E054-41AD-8BC1-D1AEF772440D}</a:tableStyleId>
              </a:tblPr>
              <a:tblGrid>
                <a:gridCol w="1413669"/>
                <a:gridCol w="2179244"/>
                <a:gridCol w="2859528"/>
                <a:gridCol w="2029572"/>
              </a:tblGrid>
              <a:tr h="304846">
                <a:tc>
                  <a:txBody>
                    <a:bodyPr/>
                    <a:lstStyle/>
                    <a:p>
                      <a:endParaRPr lang="en-US" sz="1400" b="1" dirty="0">
                        <a:solidFill>
                          <a:schemeClr val="tx1"/>
                        </a:solidFill>
                      </a:endParaRPr>
                    </a:p>
                  </a:txBody>
                  <a:tcPr marL="91448" marR="91448" marT="45727" marB="45727"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t>MSM</a:t>
                      </a:r>
                      <a:endParaRPr lang="en-US" sz="1400" dirty="0"/>
                    </a:p>
                  </a:txBody>
                  <a:tcPr marL="91448" marR="91448" marT="45727" marB="45727"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t>Heterosexual Women and Men </a:t>
                      </a:r>
                      <a:endParaRPr lang="en-US" sz="1400" dirty="0"/>
                    </a:p>
                  </a:txBody>
                  <a:tcPr marL="91448" marR="91448" marT="45727" marB="45727"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t>Injection Drug Users </a:t>
                      </a:r>
                    </a:p>
                  </a:txBody>
                  <a:tcPr marL="91448" marR="91448" marT="45727" marB="45727"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798592">
                <a:tc>
                  <a:txBody>
                    <a:bodyPr/>
                    <a:lstStyle/>
                    <a:p>
                      <a:r>
                        <a:rPr lang="en-US" sz="1400" b="1" dirty="0" smtClean="0">
                          <a:solidFill>
                            <a:schemeClr val="tx1"/>
                          </a:solidFill>
                        </a:rPr>
                        <a:t>Potential indicators of substantial </a:t>
                      </a:r>
                    </a:p>
                    <a:p>
                      <a:r>
                        <a:rPr lang="en-US" sz="1400" b="1" dirty="0" smtClean="0">
                          <a:solidFill>
                            <a:schemeClr val="tx1"/>
                          </a:solidFill>
                        </a:rPr>
                        <a:t>risk of acquiring HIV infection</a:t>
                      </a:r>
                      <a:endParaRPr lang="en-US" sz="1400" b="1" dirty="0">
                        <a:solidFill>
                          <a:schemeClr val="tx1"/>
                        </a:solidFill>
                      </a:endParaRPr>
                    </a:p>
                  </a:txBody>
                  <a:tcPr marL="91448" marR="91448" marT="45727" marB="45727"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pPr marL="171450" indent="-171450" algn="l">
                        <a:buFont typeface="Wingdings" pitchFamily="2" charset="2"/>
                        <a:buChar char="§"/>
                      </a:pPr>
                      <a:r>
                        <a:rPr lang="en-US" sz="1400" dirty="0" smtClean="0">
                          <a:solidFill>
                            <a:schemeClr val="bg2">
                              <a:lumMod val="10000"/>
                            </a:schemeClr>
                          </a:solidFill>
                        </a:rPr>
                        <a:t>HIV-positive sexual partner </a:t>
                      </a:r>
                    </a:p>
                    <a:p>
                      <a:pPr marL="171450" indent="-171450" algn="l">
                        <a:buFont typeface="Wingdings" pitchFamily="2" charset="2"/>
                        <a:buChar char="§"/>
                      </a:pPr>
                      <a:r>
                        <a:rPr lang="en-US" sz="1400" dirty="0" smtClean="0">
                          <a:solidFill>
                            <a:schemeClr val="bg2">
                              <a:lumMod val="10000"/>
                            </a:schemeClr>
                          </a:solidFill>
                        </a:rPr>
                        <a:t>Recent bacterial STI </a:t>
                      </a:r>
                    </a:p>
                    <a:p>
                      <a:pPr marL="171450" indent="-171450" algn="l">
                        <a:buFont typeface="Wingdings" pitchFamily="2" charset="2"/>
                        <a:buChar char="§"/>
                      </a:pPr>
                      <a:r>
                        <a:rPr lang="en-US" sz="1400" dirty="0" smtClean="0">
                          <a:solidFill>
                            <a:schemeClr val="bg2">
                              <a:lumMod val="10000"/>
                            </a:schemeClr>
                          </a:solidFill>
                        </a:rPr>
                        <a:t>High number of sex</a:t>
                      </a:r>
                      <a:r>
                        <a:rPr lang="en-US" sz="1400" baseline="0" dirty="0" smtClean="0">
                          <a:solidFill>
                            <a:schemeClr val="bg2">
                              <a:lumMod val="10000"/>
                            </a:schemeClr>
                          </a:solidFill>
                        </a:rPr>
                        <a:t> </a:t>
                      </a:r>
                      <a:r>
                        <a:rPr lang="en-US" sz="1400" dirty="0" smtClean="0">
                          <a:solidFill>
                            <a:schemeClr val="bg2">
                              <a:lumMod val="10000"/>
                            </a:schemeClr>
                          </a:solidFill>
                        </a:rPr>
                        <a:t>partners </a:t>
                      </a:r>
                    </a:p>
                    <a:p>
                      <a:pPr marL="171450" indent="-171450" algn="l">
                        <a:buFont typeface="Wingdings" pitchFamily="2" charset="2"/>
                        <a:buChar char="§"/>
                      </a:pPr>
                      <a:r>
                        <a:rPr lang="en-US" sz="1400" dirty="0" smtClean="0">
                          <a:solidFill>
                            <a:schemeClr val="bg2">
                              <a:lumMod val="10000"/>
                            </a:schemeClr>
                          </a:solidFill>
                        </a:rPr>
                        <a:t>History of inconsistent or no condom</a:t>
                      </a:r>
                      <a:r>
                        <a:rPr lang="en-US" sz="1400" baseline="0" dirty="0" smtClean="0">
                          <a:solidFill>
                            <a:schemeClr val="bg2">
                              <a:lumMod val="10000"/>
                            </a:schemeClr>
                          </a:solidFill>
                        </a:rPr>
                        <a:t> </a:t>
                      </a:r>
                      <a:r>
                        <a:rPr lang="en-US" sz="1400" dirty="0" smtClean="0">
                          <a:solidFill>
                            <a:schemeClr val="bg2">
                              <a:lumMod val="10000"/>
                            </a:schemeClr>
                          </a:solidFill>
                        </a:rPr>
                        <a:t>use </a:t>
                      </a:r>
                    </a:p>
                    <a:p>
                      <a:pPr marL="171450" indent="-171450" algn="l">
                        <a:buFont typeface="Wingdings" pitchFamily="2" charset="2"/>
                        <a:buChar char="§"/>
                      </a:pPr>
                      <a:r>
                        <a:rPr lang="en-US" sz="1400" dirty="0" smtClean="0">
                          <a:solidFill>
                            <a:schemeClr val="bg2">
                              <a:lumMod val="10000"/>
                            </a:schemeClr>
                          </a:solidFill>
                        </a:rPr>
                        <a:t>Commercial sex work</a:t>
                      </a:r>
                      <a:endParaRPr lang="en-US" sz="1400" dirty="0">
                        <a:solidFill>
                          <a:schemeClr val="bg2">
                            <a:lumMod val="10000"/>
                          </a:schemeClr>
                        </a:solidFill>
                      </a:endParaRPr>
                    </a:p>
                  </a:txBody>
                  <a:tcPr marL="91448" marR="91448" marT="45727" marB="45727">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lumMod val="95000"/>
                      </a:schemeClr>
                    </a:solidFill>
                  </a:tcPr>
                </a:tc>
                <a:tc>
                  <a:txBody>
                    <a:bodyPr/>
                    <a:lstStyle/>
                    <a:p>
                      <a:pPr marL="171450" indent="-171450" algn="l">
                        <a:buFont typeface="Wingdings" pitchFamily="2" charset="2"/>
                        <a:buChar char="§"/>
                      </a:pPr>
                      <a:r>
                        <a:rPr lang="en-US" sz="1400" dirty="0" smtClean="0">
                          <a:solidFill>
                            <a:schemeClr val="bg2">
                              <a:lumMod val="10000"/>
                            </a:schemeClr>
                          </a:solidFill>
                        </a:rPr>
                        <a:t>HIV-positive sexual partner </a:t>
                      </a:r>
                    </a:p>
                    <a:p>
                      <a:pPr marL="171450" indent="-171450" algn="l">
                        <a:buFont typeface="Wingdings" pitchFamily="2" charset="2"/>
                        <a:buChar char="§"/>
                      </a:pPr>
                      <a:r>
                        <a:rPr lang="en-US" sz="1400" dirty="0" smtClean="0">
                          <a:solidFill>
                            <a:schemeClr val="bg2">
                              <a:lumMod val="10000"/>
                            </a:schemeClr>
                          </a:solidFill>
                        </a:rPr>
                        <a:t>Recent bacterial STI </a:t>
                      </a:r>
                    </a:p>
                    <a:p>
                      <a:pPr marL="171450" indent="-171450" algn="l">
                        <a:buFont typeface="Wingdings" pitchFamily="2" charset="2"/>
                        <a:buChar char="§"/>
                      </a:pPr>
                      <a:r>
                        <a:rPr lang="en-US" sz="1400" dirty="0" smtClean="0">
                          <a:solidFill>
                            <a:schemeClr val="bg2">
                              <a:lumMod val="10000"/>
                            </a:schemeClr>
                          </a:solidFill>
                        </a:rPr>
                        <a:t>High number of sex partners </a:t>
                      </a:r>
                    </a:p>
                    <a:p>
                      <a:pPr marL="171450" indent="-171450" algn="l">
                        <a:buFont typeface="Wingdings" pitchFamily="2" charset="2"/>
                        <a:buChar char="§"/>
                      </a:pPr>
                      <a:r>
                        <a:rPr lang="en-US" sz="1400" dirty="0" smtClean="0">
                          <a:solidFill>
                            <a:schemeClr val="bg2">
                              <a:lumMod val="10000"/>
                            </a:schemeClr>
                          </a:solidFill>
                        </a:rPr>
                        <a:t>History of inconsistent or no condom use </a:t>
                      </a:r>
                    </a:p>
                    <a:p>
                      <a:pPr marL="171450" indent="-171450" algn="l">
                        <a:buFont typeface="Wingdings" pitchFamily="2" charset="2"/>
                        <a:buChar char="§"/>
                      </a:pPr>
                      <a:r>
                        <a:rPr lang="en-US" sz="1400" dirty="0" smtClean="0">
                          <a:solidFill>
                            <a:schemeClr val="bg2">
                              <a:lumMod val="10000"/>
                            </a:schemeClr>
                          </a:solidFill>
                        </a:rPr>
                        <a:t>Commercial sex work </a:t>
                      </a:r>
                    </a:p>
                    <a:p>
                      <a:pPr marL="171450" indent="-171450" algn="l">
                        <a:buFont typeface="Wingdings" pitchFamily="2" charset="2"/>
                        <a:buChar char="§"/>
                      </a:pPr>
                      <a:r>
                        <a:rPr lang="en-US" sz="1400" dirty="0" smtClean="0">
                          <a:solidFill>
                            <a:schemeClr val="bg2">
                              <a:lumMod val="10000"/>
                            </a:schemeClr>
                          </a:solidFill>
                        </a:rPr>
                        <a:t>In high-prevalence area or network</a:t>
                      </a:r>
                      <a:endParaRPr lang="en-US" sz="1400" dirty="0">
                        <a:solidFill>
                          <a:schemeClr val="bg2">
                            <a:lumMod val="10000"/>
                          </a:schemeClr>
                        </a:solidFill>
                      </a:endParaRPr>
                    </a:p>
                  </a:txBody>
                  <a:tcPr marL="91448" marR="91448" marT="45727" marB="45727">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lumMod val="95000"/>
                      </a:schemeClr>
                    </a:solidFill>
                  </a:tcPr>
                </a:tc>
                <a:tc>
                  <a:txBody>
                    <a:bodyPr/>
                    <a:lstStyle/>
                    <a:p>
                      <a:pPr marL="171450" indent="-171450" algn="l">
                        <a:buFont typeface="Wingdings" pitchFamily="2" charset="2"/>
                        <a:buChar char="§"/>
                      </a:pPr>
                      <a:r>
                        <a:rPr lang="en-US" sz="1400" dirty="0" smtClean="0">
                          <a:solidFill>
                            <a:schemeClr val="bg2">
                              <a:lumMod val="10000"/>
                            </a:schemeClr>
                          </a:solidFill>
                        </a:rPr>
                        <a:t>HIV-positive injecting partner </a:t>
                      </a:r>
                    </a:p>
                    <a:p>
                      <a:pPr marL="171450" indent="-171450" algn="l">
                        <a:buFont typeface="Wingdings" pitchFamily="2" charset="2"/>
                        <a:buChar char="§"/>
                      </a:pPr>
                      <a:r>
                        <a:rPr lang="en-US" sz="1400" dirty="0" smtClean="0">
                          <a:solidFill>
                            <a:schemeClr val="bg2">
                              <a:lumMod val="10000"/>
                            </a:schemeClr>
                          </a:solidFill>
                        </a:rPr>
                        <a:t>Sharing injection equipment </a:t>
                      </a:r>
                    </a:p>
                    <a:p>
                      <a:pPr marL="171450" indent="-171450" algn="l">
                        <a:buFont typeface="Wingdings" pitchFamily="2" charset="2"/>
                        <a:buChar char="§"/>
                      </a:pPr>
                      <a:r>
                        <a:rPr lang="en-US" sz="1400" dirty="0" smtClean="0">
                          <a:solidFill>
                            <a:schemeClr val="bg2">
                              <a:lumMod val="10000"/>
                            </a:schemeClr>
                          </a:solidFill>
                        </a:rPr>
                        <a:t>Recent drug treatment (but currently injecting) </a:t>
                      </a:r>
                    </a:p>
                  </a:txBody>
                  <a:tcPr marL="91448" marR="91448" marT="45727" marB="45727">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lumMod val="95000"/>
                      </a:schemeClr>
                    </a:solidFill>
                  </a:tcPr>
                </a:tc>
              </a:tr>
            </a:tbl>
          </a:graphicData>
        </a:graphic>
      </p:graphicFrame>
      <p:sp>
        <p:nvSpPr>
          <p:cNvPr id="22541" name="Rectangle 5"/>
          <p:cNvSpPr>
            <a:spLocks noChangeArrowheads="1"/>
          </p:cNvSpPr>
          <p:nvPr/>
        </p:nvSpPr>
        <p:spPr bwMode="auto">
          <a:xfrm>
            <a:off x="284163" y="6354763"/>
            <a:ext cx="8137525" cy="307975"/>
          </a:xfrm>
          <a:prstGeom prst="rect">
            <a:avLst/>
          </a:prstGeom>
          <a:noFill/>
          <a:ln w="9525">
            <a:noFill/>
            <a:miter lim="800000"/>
            <a:headEnd/>
            <a:tailEnd/>
          </a:ln>
        </p:spPr>
        <p:txBody>
          <a:bodyPr>
            <a:spAutoFit/>
          </a:bodyPr>
          <a:lstStyle/>
          <a:p>
            <a:pPr eaLnBrk="1" hangingPunct="1"/>
            <a:r>
              <a:rPr lang="en-US" altLang="en-US" sz="1400" b="0">
                <a:solidFill>
                  <a:schemeClr val="bg2"/>
                </a:solidFill>
                <a:cs typeface="Arial" charset="0"/>
              </a:rPr>
              <a:t>CDC. PrEP Guideline. 2014.</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4"/>
          <p:cNvSpPr>
            <a:spLocks noGrp="1"/>
          </p:cNvSpPr>
          <p:nvPr>
            <p:ph type="title"/>
          </p:nvPr>
        </p:nvSpPr>
        <p:spPr>
          <a:xfrm>
            <a:off x="385763" y="638175"/>
            <a:ext cx="8462962" cy="4943475"/>
          </a:xfrm>
        </p:spPr>
        <p:txBody>
          <a:bodyPr/>
          <a:lstStyle/>
          <a:p>
            <a:pPr marL="350838" indent="-350838" defTabSz="955675">
              <a:spcBef>
                <a:spcPct val="20000"/>
              </a:spcBef>
            </a:pPr>
            <a:r>
              <a:rPr lang="en-US" altLang="en-US" smtClean="0">
                <a:ea typeface="Verdana" pitchFamily="34" charset="0"/>
                <a:cs typeface="Arial" charset="0"/>
              </a:rPr>
              <a:t>“Ironically, it may require </a:t>
            </a:r>
            <a:br>
              <a:rPr lang="en-US" altLang="en-US" smtClean="0">
                <a:ea typeface="Verdana" pitchFamily="34" charset="0"/>
                <a:cs typeface="Arial" charset="0"/>
              </a:rPr>
            </a:br>
            <a:r>
              <a:rPr lang="en-US" altLang="en-US" smtClean="0">
                <a:ea typeface="Verdana" pitchFamily="34" charset="0"/>
                <a:cs typeface="Arial" charset="0"/>
              </a:rPr>
              <a:t>greater intimacy to discuss sex than to engage in it”</a:t>
            </a:r>
            <a:br>
              <a:rPr lang="en-US" altLang="en-US" smtClean="0">
                <a:ea typeface="Verdana" pitchFamily="34" charset="0"/>
                <a:cs typeface="Arial" charset="0"/>
              </a:rPr>
            </a:br>
            <a:r>
              <a:rPr lang="en-US" altLang="en-US" smtClean="0">
                <a:solidFill>
                  <a:srgbClr val="660033"/>
                </a:solidFill>
                <a:ea typeface="Verdana" pitchFamily="34" charset="0"/>
                <a:cs typeface="Arial" charset="0"/>
              </a:rPr>
              <a:t/>
            </a:r>
            <a:br>
              <a:rPr lang="en-US" altLang="en-US" smtClean="0">
                <a:solidFill>
                  <a:srgbClr val="660033"/>
                </a:solidFill>
                <a:ea typeface="Verdana" pitchFamily="34" charset="0"/>
                <a:cs typeface="Arial" charset="0"/>
              </a:rPr>
            </a:br>
            <a:r>
              <a:rPr lang="en-US" altLang="en-US" sz="2800" i="1" smtClean="0">
                <a:ea typeface="Verdana" pitchFamily="34" charset="0"/>
                <a:cs typeface="Arial" charset="0"/>
              </a:rPr>
              <a:t>The Hidden Epidemic</a:t>
            </a:r>
            <a:br>
              <a:rPr lang="en-US" altLang="en-US" sz="2800" i="1" smtClean="0">
                <a:ea typeface="Verdana" pitchFamily="34" charset="0"/>
                <a:cs typeface="Arial" charset="0"/>
              </a:rPr>
            </a:br>
            <a:r>
              <a:rPr lang="en-US" altLang="en-US" sz="2800" b="0" smtClean="0">
                <a:ea typeface="Verdana" pitchFamily="34" charset="0"/>
                <a:cs typeface="Arial" charset="0"/>
              </a:rPr>
              <a:t>Institute of Medicine, 1997</a:t>
            </a:r>
          </a:p>
        </p:txBody>
      </p:sp>
      <p:sp>
        <p:nvSpPr>
          <p:cNvPr id="23555" name="Rectangle 2"/>
          <p:cNvSpPr>
            <a:spLocks noChangeArrowheads="1"/>
          </p:cNvSpPr>
          <p:nvPr/>
        </p:nvSpPr>
        <p:spPr bwMode="auto">
          <a:xfrm>
            <a:off x="619125" y="609600"/>
            <a:ext cx="8305800" cy="762000"/>
          </a:xfrm>
          <a:prstGeom prst="rect">
            <a:avLst/>
          </a:prstGeom>
          <a:noFill/>
          <a:ln w="9525">
            <a:noFill/>
            <a:miter lim="800000"/>
            <a:headEnd/>
            <a:tailEnd/>
          </a:ln>
        </p:spPr>
        <p:txBody>
          <a:bodyPr lIns="93662" tIns="47625" rIns="93662" bIns="47625"/>
          <a:lstStyle/>
          <a:p>
            <a:pPr defTabSz="955675"/>
            <a:endParaRPr lang="en-US" altLang="en-US" sz="3200">
              <a:latin typeface="Verdana" pitchFamily="34" charset="0"/>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p:txBody>
          <a:bodyPr/>
          <a:lstStyle/>
          <a:p>
            <a:r>
              <a:rPr lang="en-US" altLang="en-US" smtClean="0"/>
              <a:t>Many Patients Want Clinicians to Ask About Sexual Issues</a:t>
            </a:r>
          </a:p>
        </p:txBody>
      </p:sp>
      <p:sp>
        <p:nvSpPr>
          <p:cNvPr id="24579" name="Content Placeholder 2"/>
          <p:cNvSpPr>
            <a:spLocks noGrp="1"/>
          </p:cNvSpPr>
          <p:nvPr>
            <p:ph idx="1"/>
          </p:nvPr>
        </p:nvSpPr>
        <p:spPr/>
        <p:txBody>
          <a:bodyPr/>
          <a:lstStyle/>
          <a:p>
            <a:r>
              <a:rPr lang="en-US" altLang="en-US" smtClean="0"/>
              <a:t>In a survey of adults, 85% expressed an interest in talking to their providers about sexual issues; 71% thought their provider would likely dismiss their concerns</a:t>
            </a:r>
            <a:r>
              <a:rPr lang="en-US" altLang="en-US" baseline="30000" smtClean="0"/>
              <a:t>[1]</a:t>
            </a:r>
          </a:p>
          <a:p>
            <a:r>
              <a:rPr lang="en-US" altLang="en-US" smtClean="0"/>
              <a:t>In a survey of PCPs, 94% routinely asked patients about smoking, whereas 49% asked about STIs, and 27% about sexual orientation</a:t>
            </a:r>
            <a:r>
              <a:rPr lang="en-US" altLang="en-US" baseline="30000" smtClean="0"/>
              <a:t>[2]</a:t>
            </a:r>
          </a:p>
        </p:txBody>
      </p:sp>
      <p:sp>
        <p:nvSpPr>
          <p:cNvPr id="24580" name="TextBox 8"/>
          <p:cNvSpPr txBox="1">
            <a:spLocks noChangeArrowheads="1"/>
          </p:cNvSpPr>
          <p:nvPr/>
        </p:nvSpPr>
        <p:spPr bwMode="auto">
          <a:xfrm>
            <a:off x="284163" y="6354763"/>
            <a:ext cx="8556625" cy="307975"/>
          </a:xfrm>
          <a:prstGeom prst="rect">
            <a:avLst/>
          </a:prstGeom>
          <a:noFill/>
          <a:ln w="9525">
            <a:noFill/>
            <a:miter lim="800000"/>
            <a:headEnd/>
            <a:tailEnd/>
          </a:ln>
        </p:spPr>
        <p:txBody>
          <a:bodyPr>
            <a:spAutoFit/>
          </a:bodyPr>
          <a:lstStyle/>
          <a:p>
            <a:pPr eaLnBrk="1" hangingPunct="1"/>
            <a:r>
              <a:rPr lang="en-US" altLang="en-US" sz="1400" b="0">
                <a:solidFill>
                  <a:schemeClr val="bg2"/>
                </a:solidFill>
                <a:cs typeface="Arial" charset="0"/>
              </a:rPr>
              <a:t>1. Marwick C. JAMA 1999;281:2173-2174. 2. CDC. MMWR Morb Mortal Wkly Rep. 1994;42:988-992.</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smtClean="0"/>
              <a:t>About These Slides</a:t>
            </a:r>
          </a:p>
        </p:txBody>
      </p:sp>
      <p:sp>
        <p:nvSpPr>
          <p:cNvPr id="7171" name="Rectangle 4"/>
          <p:cNvSpPr>
            <a:spLocks noGrp="1" noChangeArrowheads="1"/>
          </p:cNvSpPr>
          <p:nvPr>
            <p:ph idx="1"/>
          </p:nvPr>
        </p:nvSpPr>
        <p:spPr/>
        <p:txBody>
          <a:bodyPr/>
          <a:lstStyle/>
          <a:p>
            <a:r>
              <a:rPr lang="en-US" altLang="en-US" smtClean="0"/>
              <a:t>Users are encouraged to use these slides in their own noncommercial presentations, but we ask that content </a:t>
            </a:r>
            <a:br>
              <a:rPr lang="en-US" altLang="en-US" smtClean="0"/>
            </a:br>
            <a:r>
              <a:rPr lang="en-US" altLang="en-US" smtClean="0"/>
              <a:t>and attribution not be changed. Users are asked to honor this intent</a:t>
            </a:r>
          </a:p>
          <a:p>
            <a:r>
              <a:rPr lang="en-US" altLang="en-US" smtClean="0"/>
              <a:t>These slides may not be published or posted online </a:t>
            </a:r>
            <a:br>
              <a:rPr lang="en-US" altLang="en-US" smtClean="0"/>
            </a:br>
            <a:r>
              <a:rPr lang="en-US" altLang="en-US" smtClean="0"/>
              <a:t>without permission from Clinical Care Options </a:t>
            </a:r>
            <a:br>
              <a:rPr lang="en-US" altLang="en-US" smtClean="0"/>
            </a:br>
            <a:r>
              <a:rPr lang="en-US" altLang="en-US" smtClean="0"/>
              <a:t>(email permissions@clinicaloptions.com)</a:t>
            </a:r>
          </a:p>
        </p:txBody>
      </p:sp>
      <p:sp>
        <p:nvSpPr>
          <p:cNvPr id="7172" name="Rectangle 3"/>
          <p:cNvSpPr>
            <a:spLocks noChangeArrowheads="1"/>
          </p:cNvSpPr>
          <p:nvPr/>
        </p:nvSpPr>
        <p:spPr bwMode="auto">
          <a:xfrm>
            <a:off x="282575" y="5078413"/>
            <a:ext cx="8566150" cy="1368425"/>
          </a:xfrm>
          <a:prstGeom prst="rect">
            <a:avLst/>
          </a:prstGeom>
          <a:noFill/>
          <a:ln w="9525">
            <a:noFill/>
            <a:miter lim="800000"/>
            <a:headEnd/>
            <a:tailEnd/>
          </a:ln>
        </p:spPr>
        <p:txBody>
          <a:bodyPr anchor="b"/>
          <a:lstStyle/>
          <a:p>
            <a:pPr eaLnBrk="1" hangingPunct="1">
              <a:buClr>
                <a:schemeClr val="accent2"/>
              </a:buClr>
              <a:buFont typeface="Wingdings" pitchFamily="2" charset="2"/>
              <a:buNone/>
            </a:pPr>
            <a:r>
              <a:rPr lang="en-GB" altLang="en-US" sz="1400">
                <a:cs typeface="Arial" charset="0"/>
              </a:rPr>
              <a:t>Disclaimer</a:t>
            </a:r>
            <a:r>
              <a:rPr lang="en-GB" altLang="en-US" sz="1400" b="0">
                <a:cs typeface="Arial" charset="0"/>
              </a:rPr>
              <a:t/>
            </a:r>
            <a:br>
              <a:rPr lang="en-GB" altLang="en-US" sz="1400" b="0">
                <a:cs typeface="Arial" charset="0"/>
              </a:rPr>
            </a:br>
            <a:r>
              <a:rPr lang="en-GB" altLang="en-US" sz="1400" b="0">
                <a:cs typeface="Arial" charset="0"/>
              </a:rPr>
              <a:t>The materials published on the Clinical Care Options Web site reflect the views of the authors of the </a:t>
            </a:r>
            <a:br>
              <a:rPr lang="en-GB" altLang="en-US" sz="1400" b="0">
                <a:cs typeface="Arial" charset="0"/>
              </a:rPr>
            </a:br>
            <a:r>
              <a:rPr lang="en-GB" altLang="en-US" sz="1400" b="0">
                <a:cs typeface="Arial" charset="0"/>
              </a:rPr>
              <a:t>CCO material, not those of Clinical Care Options, LLC, the CME providers, or the companies providing educational grants. The materials may discuss uses and dosages for therapeutic products that have not been approved by the United States Food and Drug Administration. A qualified healthcare professional should be consulted before using any therapeutic product discussed. Readers should verify all information and data before treating patients or using any therapies described in these materials.</a:t>
            </a:r>
            <a:endParaRPr lang="en-US" altLang="en-US" sz="1400" b="0">
              <a:cs typeface="Arial" charset="0"/>
            </a:endParaRP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How Do We Decide If a Patient May Be a Candidate for PrEP? </a:t>
            </a:r>
          </a:p>
        </p:txBody>
      </p:sp>
      <p:sp>
        <p:nvSpPr>
          <p:cNvPr id="25603" name="Content Placeholder 2"/>
          <p:cNvSpPr>
            <a:spLocks noGrp="1"/>
          </p:cNvSpPr>
          <p:nvPr>
            <p:ph idx="1"/>
          </p:nvPr>
        </p:nvSpPr>
        <p:spPr/>
        <p:txBody>
          <a:bodyPr/>
          <a:lstStyle/>
          <a:p>
            <a:r>
              <a:rPr lang="en-US" altLang="en-US" smtClean="0"/>
              <a:t>Are they at substantial risk of HIV infection?</a:t>
            </a:r>
          </a:p>
          <a:p>
            <a:r>
              <a:rPr lang="en-US" altLang="en-US" smtClean="0"/>
              <a:t>Are they able to adhere to a once-daily tablet regimen?</a:t>
            </a:r>
          </a:p>
          <a:p>
            <a:r>
              <a:rPr lang="en-US" altLang="en-US" smtClean="0"/>
              <a:t>What is their likely tolerance of possible adverse effects?</a:t>
            </a:r>
          </a:p>
          <a:p>
            <a:r>
              <a:rPr lang="en-US" altLang="en-US" smtClean="0"/>
              <a:t>Are they able to maintain follow-up appointments?</a:t>
            </a:r>
          </a:p>
          <a:p>
            <a:r>
              <a:rPr lang="en-US" altLang="en-US" smtClean="0"/>
              <a:t>Are there any economic issues</a:t>
            </a:r>
            <a:r>
              <a:rPr lang="en-GB" altLang="en-US" smtClean="0"/>
              <a:t> or other concerns?</a:t>
            </a:r>
            <a:endParaRPr lang="en-US"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title"/>
          </p:nvPr>
        </p:nvSpPr>
        <p:spPr>
          <a:xfrm>
            <a:off x="385763" y="330200"/>
            <a:ext cx="8462962" cy="5251450"/>
          </a:xfrm>
        </p:spPr>
        <p:txBody>
          <a:bodyPr/>
          <a:lstStyle/>
          <a:p>
            <a:r>
              <a:rPr lang="en-US" altLang="en-US" smtClean="0"/>
              <a:t>Pre-PrEP Counseling, Testing, and Clinical Evaluation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CDC Guideline: Clinical Eligibility for PrEP</a:t>
            </a:r>
          </a:p>
        </p:txBody>
      </p:sp>
      <p:sp>
        <p:nvSpPr>
          <p:cNvPr id="27651" name="Content Placeholder 2"/>
          <p:cNvSpPr>
            <a:spLocks noGrp="1"/>
          </p:cNvSpPr>
          <p:nvPr>
            <p:ph idx="1"/>
          </p:nvPr>
        </p:nvSpPr>
        <p:spPr/>
        <p:txBody>
          <a:bodyPr/>
          <a:lstStyle/>
          <a:p>
            <a:r>
              <a:rPr lang="en-US" altLang="en-US" smtClean="0"/>
              <a:t>The following are required before prescribing PrEP to identify patients for whom PrEP would be harmful or may present risks to health:</a:t>
            </a:r>
          </a:p>
          <a:p>
            <a:pPr lvl="1"/>
            <a:r>
              <a:rPr lang="en-US" altLang="en-US" smtClean="0"/>
              <a:t>Documented negative HIV test result </a:t>
            </a:r>
          </a:p>
          <a:p>
            <a:pPr lvl="1"/>
            <a:r>
              <a:rPr lang="en-US" altLang="en-US" smtClean="0"/>
              <a:t>No signs or symptoms of acute HIV infection </a:t>
            </a:r>
          </a:p>
          <a:p>
            <a:pPr lvl="1"/>
            <a:r>
              <a:rPr lang="en-US" altLang="en-US" smtClean="0"/>
              <a:t>Normal renal function; no use of contraindicated medications </a:t>
            </a:r>
          </a:p>
          <a:p>
            <a:pPr lvl="1"/>
            <a:r>
              <a:rPr lang="en-US" altLang="en-US" smtClean="0"/>
              <a:t>Documented HBV infection status and vaccination status</a:t>
            </a:r>
          </a:p>
        </p:txBody>
      </p:sp>
      <p:sp>
        <p:nvSpPr>
          <p:cNvPr id="27652" name="TextBox 3"/>
          <p:cNvSpPr txBox="1">
            <a:spLocks noChangeArrowheads="1"/>
          </p:cNvSpPr>
          <p:nvPr/>
        </p:nvSpPr>
        <p:spPr bwMode="auto">
          <a:xfrm>
            <a:off x="284163" y="6354763"/>
            <a:ext cx="2446337" cy="307975"/>
          </a:xfrm>
          <a:prstGeom prst="rect">
            <a:avLst/>
          </a:prstGeom>
          <a:noFill/>
          <a:ln w="9525">
            <a:noFill/>
            <a:miter lim="800000"/>
            <a:headEnd/>
            <a:tailEnd/>
          </a:ln>
        </p:spPr>
        <p:txBody>
          <a:bodyPr wrap="none">
            <a:spAutoFit/>
          </a:bodyPr>
          <a:lstStyle/>
          <a:p>
            <a:pPr eaLnBrk="1" hangingPunct="1"/>
            <a:r>
              <a:rPr lang="en-US" altLang="en-US" sz="1400" b="0">
                <a:solidFill>
                  <a:schemeClr val="bg2"/>
                </a:solidFill>
                <a:cs typeface="Arial" charset="0"/>
              </a:rPr>
              <a:t>CDC. PrEP Guideline. 2014.</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HIV Screening </a:t>
            </a:r>
          </a:p>
        </p:txBody>
      </p:sp>
      <p:sp>
        <p:nvSpPr>
          <p:cNvPr id="28675" name="Content Placeholder 2"/>
          <p:cNvSpPr>
            <a:spLocks noGrp="1"/>
          </p:cNvSpPr>
          <p:nvPr>
            <p:ph idx="1"/>
          </p:nvPr>
        </p:nvSpPr>
        <p:spPr/>
        <p:txBody>
          <a:bodyPr/>
          <a:lstStyle/>
          <a:p>
            <a:r>
              <a:rPr lang="en-US" altLang="en-US" smtClean="0"/>
              <a:t>Exclude acute and chronic HIV infection</a:t>
            </a:r>
            <a:r>
              <a:rPr lang="en-US" altLang="en-US" baseline="30000" smtClean="0"/>
              <a:t>[1,2]</a:t>
            </a:r>
          </a:p>
          <a:p>
            <a:pPr lvl="1"/>
            <a:r>
              <a:rPr lang="en-US" altLang="en-US" smtClean="0"/>
              <a:t>Consider variety of testing methods including 4th-generation HIV Ag/Ab or HIV-1 RNA using nucleic acid–based tests</a:t>
            </a:r>
          </a:p>
          <a:p>
            <a:pPr lvl="1"/>
            <a:r>
              <a:rPr lang="en-US" altLang="en-US" smtClean="0"/>
              <a:t>At a minimum, document negative antibody test within the wk before starting PrEP</a:t>
            </a:r>
          </a:p>
          <a:p>
            <a:pPr lvl="1"/>
            <a:r>
              <a:rPr lang="en-US" altLang="en-US" smtClean="0"/>
              <a:t>Do not accept patient-reported results</a:t>
            </a:r>
          </a:p>
          <a:p>
            <a:pPr lvl="1"/>
            <a:r>
              <a:rPr lang="en-US" altLang="en-US" smtClean="0"/>
              <a:t>Avoid use of oral rapid HIV testing due to lower sensitivity </a:t>
            </a:r>
          </a:p>
        </p:txBody>
      </p:sp>
      <p:sp>
        <p:nvSpPr>
          <p:cNvPr id="28676" name="Rectangle 3"/>
          <p:cNvSpPr>
            <a:spLocks noChangeArrowheads="1"/>
          </p:cNvSpPr>
          <p:nvPr/>
        </p:nvSpPr>
        <p:spPr bwMode="auto">
          <a:xfrm>
            <a:off x="284163" y="6145213"/>
            <a:ext cx="8647112" cy="522287"/>
          </a:xfrm>
          <a:prstGeom prst="rect">
            <a:avLst/>
          </a:prstGeom>
          <a:noFill/>
          <a:ln w="9525">
            <a:noFill/>
            <a:miter lim="800000"/>
            <a:headEnd/>
            <a:tailEnd/>
          </a:ln>
        </p:spPr>
        <p:txBody>
          <a:bodyPr>
            <a:spAutoFit/>
          </a:bodyPr>
          <a:lstStyle/>
          <a:p>
            <a:pPr eaLnBrk="1" hangingPunct="1"/>
            <a:r>
              <a:rPr lang="en-US" altLang="en-US" sz="1400" b="0">
                <a:solidFill>
                  <a:schemeClr val="bg2"/>
                </a:solidFill>
                <a:cs typeface="Arial" charset="0"/>
              </a:rPr>
              <a:t>1. CDC. PrEP Guideline. 2014. </a:t>
            </a:r>
            <a:br>
              <a:rPr lang="en-US" altLang="en-US" sz="1400" b="0">
                <a:solidFill>
                  <a:schemeClr val="bg2"/>
                </a:solidFill>
                <a:cs typeface="Arial" charset="0"/>
              </a:rPr>
            </a:br>
            <a:r>
              <a:rPr lang="en-US" altLang="en-US" sz="1400" b="0">
                <a:solidFill>
                  <a:schemeClr val="bg2"/>
                </a:solidFill>
                <a:cs typeface="Arial" charset="0"/>
              </a:rPr>
              <a:t>2. Daar ES, et al. Curr Opin HIV AIDS. 2008;3:10-15.</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Acute HIV Infection</a:t>
            </a:r>
          </a:p>
        </p:txBody>
      </p:sp>
      <p:sp>
        <p:nvSpPr>
          <p:cNvPr id="29699" name="Content Placeholder 2"/>
          <p:cNvSpPr>
            <a:spLocks noGrp="1"/>
          </p:cNvSpPr>
          <p:nvPr>
            <p:ph idx="1"/>
          </p:nvPr>
        </p:nvSpPr>
        <p:spPr/>
        <p:txBody>
          <a:bodyPr/>
          <a:lstStyle/>
          <a:p>
            <a:r>
              <a:rPr lang="en-US" altLang="en-US" sz="2200" smtClean="0"/>
              <a:t>Patients who are candidates for PrEP are at substantial risk of HIV infection </a:t>
            </a:r>
          </a:p>
          <a:p>
            <a:r>
              <a:rPr lang="en-US" altLang="en-US" sz="2200" smtClean="0"/>
              <a:t>Acute HIV infection should be suspected in patients with recent HIV exposure</a:t>
            </a:r>
            <a:r>
              <a:rPr lang="en-US" altLang="en-US" sz="2200" baseline="30000" smtClean="0"/>
              <a:t>[1]</a:t>
            </a:r>
          </a:p>
          <a:p>
            <a:pPr lvl="1"/>
            <a:r>
              <a:rPr lang="en-US" altLang="en-US" sz="2000" smtClean="0"/>
              <a:t>Signs and symptoms include fever, rash, pharyngitis, lymphadenopathy, myalgia, headache, diarrhea, arthralgia</a:t>
            </a:r>
            <a:r>
              <a:rPr lang="en-US" altLang="en-US" sz="2000" baseline="30000" smtClean="0"/>
              <a:t>[2]</a:t>
            </a:r>
          </a:p>
          <a:p>
            <a:r>
              <a:rPr lang="en-US" altLang="en-US" sz="2200" smtClean="0"/>
              <a:t>All PrEP candidates with a negative or indeterminate HIV antibody test should be asked about symptoms of viral illness in the previous month or on the day of evaluation</a:t>
            </a:r>
          </a:p>
          <a:p>
            <a:pPr lvl="1"/>
            <a:r>
              <a:rPr lang="en-US" altLang="en-US" sz="2000" smtClean="0"/>
              <a:t>Additional confirmatory testing is needed in patients reporting recent signs or symptoms suggestive of acute HIV</a:t>
            </a:r>
          </a:p>
        </p:txBody>
      </p:sp>
      <p:sp>
        <p:nvSpPr>
          <p:cNvPr id="29700" name="Rectangle 3"/>
          <p:cNvSpPr>
            <a:spLocks noChangeArrowheads="1"/>
          </p:cNvSpPr>
          <p:nvPr/>
        </p:nvSpPr>
        <p:spPr bwMode="auto">
          <a:xfrm>
            <a:off x="284163" y="6145213"/>
            <a:ext cx="8562975" cy="522287"/>
          </a:xfrm>
          <a:prstGeom prst="rect">
            <a:avLst/>
          </a:prstGeom>
          <a:noFill/>
          <a:ln w="9525">
            <a:noFill/>
            <a:miter lim="800000"/>
            <a:headEnd/>
            <a:tailEnd/>
          </a:ln>
        </p:spPr>
        <p:txBody>
          <a:bodyPr>
            <a:spAutoFit/>
          </a:bodyPr>
          <a:lstStyle/>
          <a:p>
            <a:pPr eaLnBrk="1" hangingPunct="1"/>
            <a:r>
              <a:rPr lang="en-US" altLang="en-US" sz="1400" b="0">
                <a:solidFill>
                  <a:schemeClr val="bg2"/>
                </a:solidFill>
                <a:cs typeface="Arial" charset="0"/>
              </a:rPr>
              <a:t>1. CDC. PrEP Guideline. 2014. </a:t>
            </a:r>
            <a:br>
              <a:rPr lang="en-US" altLang="en-US" sz="1400" b="0">
                <a:solidFill>
                  <a:schemeClr val="bg2"/>
                </a:solidFill>
                <a:cs typeface="Arial" charset="0"/>
              </a:rPr>
            </a:br>
            <a:r>
              <a:rPr lang="en-US" altLang="en-US" sz="1400" b="0">
                <a:solidFill>
                  <a:schemeClr val="bg2"/>
                </a:solidFill>
                <a:cs typeface="Arial" charset="0"/>
              </a:rPr>
              <a:t>2. Daar ES, et al. Curr Opin HIV AIDS. 2008;3:10-15.</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Documenting </a:t>
            </a:r>
            <a:br>
              <a:rPr lang="en-US" altLang="en-US" smtClean="0"/>
            </a:br>
            <a:r>
              <a:rPr lang="en-US" altLang="en-US" smtClean="0"/>
              <a:t>HIV Status</a:t>
            </a:r>
          </a:p>
        </p:txBody>
      </p:sp>
      <p:sp>
        <p:nvSpPr>
          <p:cNvPr id="30723" name="TextBox 4"/>
          <p:cNvSpPr txBox="1">
            <a:spLocks noChangeArrowheads="1"/>
          </p:cNvSpPr>
          <p:nvPr/>
        </p:nvSpPr>
        <p:spPr bwMode="auto">
          <a:xfrm>
            <a:off x="284163" y="6354763"/>
            <a:ext cx="2446337" cy="307975"/>
          </a:xfrm>
          <a:prstGeom prst="rect">
            <a:avLst/>
          </a:prstGeom>
          <a:noFill/>
          <a:ln w="9525">
            <a:noFill/>
            <a:miter lim="800000"/>
            <a:headEnd/>
            <a:tailEnd/>
          </a:ln>
        </p:spPr>
        <p:txBody>
          <a:bodyPr wrap="none">
            <a:spAutoFit/>
          </a:bodyPr>
          <a:lstStyle/>
          <a:p>
            <a:pPr eaLnBrk="1" hangingPunct="1"/>
            <a:r>
              <a:rPr lang="en-US" altLang="en-US" sz="1400" b="0">
                <a:solidFill>
                  <a:schemeClr val="bg2"/>
                </a:solidFill>
                <a:cs typeface="Arial" charset="0"/>
              </a:rPr>
              <a:t>CDC. PrEP Guideline. 2014.</a:t>
            </a:r>
          </a:p>
        </p:txBody>
      </p:sp>
      <p:sp>
        <p:nvSpPr>
          <p:cNvPr id="6" name="TextBox 5"/>
          <p:cNvSpPr txBox="1"/>
          <p:nvPr/>
        </p:nvSpPr>
        <p:spPr>
          <a:xfrm>
            <a:off x="3986213" y="1262063"/>
            <a:ext cx="2419350" cy="511175"/>
          </a:xfrm>
          <a:prstGeom prst="roundRect">
            <a:avLst/>
          </a:prstGeom>
          <a:solidFill>
            <a:schemeClr val="tx2"/>
          </a:solidFill>
        </p:spPr>
        <p:txBody>
          <a:bodyPr>
            <a:spAutoFit/>
          </a:bodyPr>
          <a:lstStyle/>
          <a:p>
            <a:pPr algn="ctr" eaLnBrk="1" hangingPunct="1">
              <a:defRPr/>
            </a:pPr>
            <a:r>
              <a:rPr lang="en-US" sz="1200" b="0" dirty="0">
                <a:solidFill>
                  <a:schemeClr val="bg2">
                    <a:lumMod val="10000"/>
                  </a:schemeClr>
                </a:solidFill>
                <a:ea typeface="ＭＳ Ｐゴシック" charset="0"/>
              </a:rPr>
              <a:t>HIV immunoassay blood test </a:t>
            </a:r>
            <a:br>
              <a:rPr lang="en-US" sz="1200" b="0" dirty="0">
                <a:solidFill>
                  <a:schemeClr val="bg2">
                    <a:lumMod val="10000"/>
                  </a:schemeClr>
                </a:solidFill>
                <a:ea typeface="ＭＳ Ｐゴシック" charset="0"/>
              </a:rPr>
            </a:br>
            <a:r>
              <a:rPr lang="en-US" sz="1200" b="0" dirty="0">
                <a:solidFill>
                  <a:schemeClr val="bg2">
                    <a:lumMod val="10000"/>
                  </a:schemeClr>
                </a:solidFill>
                <a:ea typeface="ＭＳ Ｐゴシック" charset="0"/>
              </a:rPr>
              <a:t>(rapid test if available)</a:t>
            </a:r>
          </a:p>
        </p:txBody>
      </p:sp>
      <p:sp>
        <p:nvSpPr>
          <p:cNvPr id="8" name="TextBox 7"/>
          <p:cNvSpPr txBox="1"/>
          <p:nvPr/>
        </p:nvSpPr>
        <p:spPr>
          <a:xfrm>
            <a:off x="1020763" y="3863975"/>
            <a:ext cx="2085975" cy="511175"/>
          </a:xfrm>
          <a:prstGeom prst="roundRect">
            <a:avLst/>
          </a:prstGeom>
          <a:solidFill>
            <a:schemeClr val="accent1"/>
          </a:solidFill>
        </p:spPr>
        <p:txBody>
          <a:bodyPr>
            <a:spAutoFit/>
          </a:bodyPr>
          <a:lstStyle/>
          <a:p>
            <a:pPr algn="ctr" eaLnBrk="1" hangingPunct="1">
              <a:defRPr/>
            </a:pPr>
            <a:r>
              <a:rPr lang="en-US" sz="1200" b="0" dirty="0">
                <a:solidFill>
                  <a:schemeClr val="bg2">
                    <a:lumMod val="10000"/>
                  </a:schemeClr>
                </a:solidFill>
                <a:ea typeface="ＭＳ Ｐゴシック" charset="0"/>
              </a:rPr>
              <a:t>Retest antibody in 1 mo; defer PrEP decision</a:t>
            </a:r>
          </a:p>
        </p:txBody>
      </p:sp>
      <p:sp>
        <p:nvSpPr>
          <p:cNvPr id="11" name="TextBox 10"/>
          <p:cNvSpPr txBox="1"/>
          <p:nvPr/>
        </p:nvSpPr>
        <p:spPr>
          <a:xfrm>
            <a:off x="7588250" y="4803775"/>
            <a:ext cx="1358900" cy="509588"/>
          </a:xfrm>
          <a:prstGeom prst="roundRect">
            <a:avLst/>
          </a:prstGeom>
          <a:solidFill>
            <a:schemeClr val="accent1"/>
          </a:solidFill>
        </p:spPr>
        <p:txBody>
          <a:bodyPr>
            <a:spAutoFit/>
          </a:bodyPr>
          <a:lstStyle/>
          <a:p>
            <a:pPr algn="ctr" eaLnBrk="1" hangingPunct="1">
              <a:defRPr/>
            </a:pPr>
            <a:r>
              <a:rPr lang="en-US" sz="1200" b="0" dirty="0">
                <a:solidFill>
                  <a:schemeClr val="bg2">
                    <a:lumMod val="10000"/>
                  </a:schemeClr>
                </a:solidFill>
                <a:ea typeface="ＭＳ Ｐゴシック" charset="0"/>
              </a:rPr>
              <a:t>Retest VL; defer PrEP decision</a:t>
            </a:r>
          </a:p>
        </p:txBody>
      </p:sp>
      <p:sp>
        <p:nvSpPr>
          <p:cNvPr id="30727" name="TextBox 11"/>
          <p:cNvSpPr>
            <a:spLocks noChangeArrowheads="1"/>
          </p:cNvSpPr>
          <p:nvPr/>
        </p:nvSpPr>
        <p:spPr bwMode="auto">
          <a:xfrm>
            <a:off x="338138" y="2592388"/>
            <a:ext cx="2486025" cy="579437"/>
          </a:xfrm>
          <a:prstGeom prst="roundRect">
            <a:avLst>
              <a:gd name="adj" fmla="val 16667"/>
            </a:avLst>
          </a:prstGeom>
          <a:noFill/>
          <a:ln w="9525">
            <a:noFill/>
            <a:round/>
            <a:headEnd/>
            <a:tailEnd/>
          </a:ln>
        </p:spPr>
        <p:txBody>
          <a:bodyPr>
            <a:spAutoFit/>
          </a:bodyPr>
          <a:lstStyle/>
          <a:p>
            <a:pPr eaLnBrk="1" hangingPunct="1"/>
            <a:r>
              <a:rPr lang="en-US" altLang="en-US" sz="1400">
                <a:solidFill>
                  <a:schemeClr val="accent1"/>
                </a:solidFill>
              </a:rPr>
              <a:t>Green</a:t>
            </a:r>
            <a:r>
              <a:rPr lang="en-US" altLang="en-US" sz="1400" b="0">
                <a:solidFill>
                  <a:schemeClr val="accent1"/>
                </a:solidFill>
              </a:rPr>
              <a:t> </a:t>
            </a:r>
            <a:r>
              <a:rPr lang="en-US" altLang="en-US" sz="1400" b="0"/>
              <a:t>= HIV status unclear; defer PrEP decision</a:t>
            </a:r>
          </a:p>
        </p:txBody>
      </p:sp>
      <p:sp>
        <p:nvSpPr>
          <p:cNvPr id="13" name="TextBox 12"/>
          <p:cNvSpPr txBox="1"/>
          <p:nvPr/>
        </p:nvSpPr>
        <p:spPr>
          <a:xfrm>
            <a:off x="5610225" y="5895975"/>
            <a:ext cx="3338513" cy="715963"/>
          </a:xfrm>
          <a:prstGeom prst="roundRect">
            <a:avLst/>
          </a:prstGeom>
          <a:solidFill>
            <a:schemeClr val="accent1"/>
          </a:solidFill>
        </p:spPr>
        <p:txBody>
          <a:bodyPr>
            <a:spAutoFit/>
          </a:bodyPr>
          <a:lstStyle/>
          <a:p>
            <a:pPr algn="ctr" eaLnBrk="1" hangingPunct="1">
              <a:defRPr/>
            </a:pPr>
            <a:r>
              <a:rPr lang="en-US" sz="1200" b="0" dirty="0">
                <a:solidFill>
                  <a:schemeClr val="bg2">
                    <a:lumMod val="10000"/>
                  </a:schemeClr>
                </a:solidFill>
                <a:ea typeface="ＭＳ Ｐゴシック" charset="0"/>
              </a:rPr>
              <a:t>VL &lt; level of detection with signs/symptoms on day of blood draw; retest in 1 mo; </a:t>
            </a:r>
            <a:br>
              <a:rPr lang="en-US" sz="1200" b="0" dirty="0">
                <a:solidFill>
                  <a:schemeClr val="bg2">
                    <a:lumMod val="10000"/>
                  </a:schemeClr>
                </a:solidFill>
                <a:ea typeface="ＭＳ Ｐゴシック" charset="0"/>
              </a:rPr>
            </a:br>
            <a:r>
              <a:rPr lang="en-US" sz="1200" b="0" dirty="0">
                <a:solidFill>
                  <a:schemeClr val="bg2">
                    <a:lumMod val="10000"/>
                  </a:schemeClr>
                </a:solidFill>
                <a:ea typeface="ＭＳ Ｐゴシック" charset="0"/>
              </a:rPr>
              <a:t>defer PrEP decision</a:t>
            </a:r>
          </a:p>
        </p:txBody>
      </p:sp>
      <p:sp>
        <p:nvSpPr>
          <p:cNvPr id="14" name="TextBox 13"/>
          <p:cNvSpPr txBox="1"/>
          <p:nvPr/>
        </p:nvSpPr>
        <p:spPr>
          <a:xfrm>
            <a:off x="3486150" y="1998663"/>
            <a:ext cx="889000" cy="306387"/>
          </a:xfrm>
          <a:prstGeom prst="roundRect">
            <a:avLst/>
          </a:prstGeom>
          <a:solidFill>
            <a:srgbClr val="FFFFFF"/>
          </a:solidFill>
        </p:spPr>
        <p:txBody>
          <a:bodyPr>
            <a:spAutoFit/>
          </a:bodyPr>
          <a:lstStyle/>
          <a:p>
            <a:pPr algn="ctr" eaLnBrk="1" hangingPunct="1">
              <a:defRPr/>
            </a:pPr>
            <a:r>
              <a:rPr lang="en-US" sz="1200" b="0" dirty="0">
                <a:solidFill>
                  <a:schemeClr val="bg2">
                    <a:lumMod val="10000"/>
                  </a:schemeClr>
                </a:solidFill>
                <a:ea typeface="ＭＳ Ｐゴシック" charset="0"/>
              </a:rPr>
              <a:t>Negative</a:t>
            </a:r>
          </a:p>
        </p:txBody>
      </p:sp>
      <p:sp>
        <p:nvSpPr>
          <p:cNvPr id="15" name="TextBox 14"/>
          <p:cNvSpPr txBox="1"/>
          <p:nvPr/>
        </p:nvSpPr>
        <p:spPr>
          <a:xfrm>
            <a:off x="4432300" y="1998663"/>
            <a:ext cx="1222375" cy="306387"/>
          </a:xfrm>
          <a:prstGeom prst="roundRect">
            <a:avLst/>
          </a:prstGeom>
          <a:solidFill>
            <a:srgbClr val="FFFFFF"/>
          </a:solidFill>
        </p:spPr>
        <p:txBody>
          <a:bodyPr>
            <a:spAutoFit/>
          </a:bodyPr>
          <a:lstStyle/>
          <a:p>
            <a:pPr algn="ctr" eaLnBrk="1" hangingPunct="1">
              <a:defRPr/>
            </a:pPr>
            <a:r>
              <a:rPr lang="en-US" sz="1200" b="0" dirty="0">
                <a:solidFill>
                  <a:schemeClr val="bg2">
                    <a:lumMod val="10000"/>
                  </a:schemeClr>
                </a:solidFill>
                <a:ea typeface="ＭＳ Ｐゴシック" charset="0"/>
              </a:rPr>
              <a:t>Indeterminate</a:t>
            </a:r>
          </a:p>
        </p:txBody>
      </p:sp>
      <p:sp>
        <p:nvSpPr>
          <p:cNvPr id="16" name="TextBox 15"/>
          <p:cNvSpPr txBox="1"/>
          <p:nvPr/>
        </p:nvSpPr>
        <p:spPr>
          <a:xfrm>
            <a:off x="5689600" y="1998663"/>
            <a:ext cx="822325" cy="306387"/>
          </a:xfrm>
          <a:prstGeom prst="roundRect">
            <a:avLst/>
          </a:prstGeom>
          <a:solidFill>
            <a:schemeClr val="accent3"/>
          </a:solidFill>
        </p:spPr>
        <p:txBody>
          <a:bodyPr>
            <a:spAutoFit/>
          </a:bodyPr>
          <a:lstStyle/>
          <a:p>
            <a:pPr algn="ctr" eaLnBrk="1" hangingPunct="1">
              <a:defRPr/>
            </a:pPr>
            <a:r>
              <a:rPr lang="en-US" sz="1200" b="0" dirty="0">
                <a:solidFill>
                  <a:schemeClr val="bg2">
                    <a:lumMod val="10000"/>
                  </a:schemeClr>
                </a:solidFill>
                <a:ea typeface="ＭＳ Ｐゴシック" charset="0"/>
              </a:rPr>
              <a:t>Positive</a:t>
            </a:r>
          </a:p>
        </p:txBody>
      </p:sp>
      <p:sp>
        <p:nvSpPr>
          <p:cNvPr id="17" name="TextBox 16"/>
          <p:cNvSpPr txBox="1"/>
          <p:nvPr/>
        </p:nvSpPr>
        <p:spPr>
          <a:xfrm>
            <a:off x="6526213" y="1930400"/>
            <a:ext cx="2320925" cy="461963"/>
          </a:xfrm>
          <a:prstGeom prst="roundRect">
            <a:avLst>
              <a:gd name="adj" fmla="val 0"/>
            </a:avLst>
          </a:prstGeom>
          <a:noFill/>
        </p:spPr>
        <p:txBody>
          <a:bodyPr>
            <a:spAutoFit/>
          </a:bodyPr>
          <a:lstStyle/>
          <a:p>
            <a:pPr eaLnBrk="1" hangingPunct="1">
              <a:defRPr/>
            </a:pPr>
            <a:r>
              <a:rPr lang="en-US" sz="1200" b="0" dirty="0">
                <a:solidFill>
                  <a:schemeClr val="accent3"/>
                </a:solidFill>
                <a:ea typeface="ＭＳ Ｐゴシック" charset="0"/>
              </a:rPr>
              <a:t>Consider HIV+</a:t>
            </a:r>
            <a:br>
              <a:rPr lang="en-US" sz="1200" b="0" dirty="0">
                <a:solidFill>
                  <a:schemeClr val="accent3"/>
                </a:solidFill>
                <a:ea typeface="ＭＳ Ｐゴシック" charset="0"/>
              </a:rPr>
            </a:br>
            <a:r>
              <a:rPr lang="en-US" sz="1200" b="0" dirty="0">
                <a:solidFill>
                  <a:schemeClr val="accent3"/>
                </a:solidFill>
                <a:ea typeface="ＭＳ Ｐゴシック" charset="0"/>
              </a:rPr>
              <a:t>(pending confirmatory testing)</a:t>
            </a:r>
          </a:p>
        </p:txBody>
      </p:sp>
      <p:sp>
        <p:nvSpPr>
          <p:cNvPr id="18" name="TextBox 17"/>
          <p:cNvSpPr txBox="1"/>
          <p:nvPr/>
        </p:nvSpPr>
        <p:spPr>
          <a:xfrm>
            <a:off x="3521075" y="3041650"/>
            <a:ext cx="517525" cy="306388"/>
          </a:xfrm>
          <a:prstGeom prst="roundRect">
            <a:avLst/>
          </a:prstGeom>
          <a:solidFill>
            <a:schemeClr val="accent2"/>
          </a:solidFill>
        </p:spPr>
        <p:txBody>
          <a:bodyPr>
            <a:spAutoFit/>
          </a:bodyPr>
          <a:lstStyle/>
          <a:p>
            <a:pPr algn="ctr" eaLnBrk="1" hangingPunct="1">
              <a:defRPr/>
            </a:pPr>
            <a:r>
              <a:rPr lang="en-US" sz="1200" b="0" dirty="0">
                <a:solidFill>
                  <a:schemeClr val="bg2">
                    <a:lumMod val="10000"/>
                  </a:schemeClr>
                </a:solidFill>
                <a:ea typeface="ＭＳ Ｐゴシック" charset="0"/>
              </a:rPr>
              <a:t>No</a:t>
            </a:r>
          </a:p>
        </p:txBody>
      </p:sp>
      <p:sp>
        <p:nvSpPr>
          <p:cNvPr id="19" name="TextBox 18"/>
          <p:cNvSpPr txBox="1"/>
          <p:nvPr/>
        </p:nvSpPr>
        <p:spPr>
          <a:xfrm>
            <a:off x="4360863" y="3041650"/>
            <a:ext cx="517525" cy="306388"/>
          </a:xfrm>
          <a:prstGeom prst="roundRect">
            <a:avLst/>
          </a:prstGeom>
          <a:solidFill>
            <a:schemeClr val="tx1"/>
          </a:solidFill>
        </p:spPr>
        <p:txBody>
          <a:bodyPr>
            <a:spAutoFit/>
          </a:bodyPr>
          <a:lstStyle/>
          <a:p>
            <a:pPr algn="ctr" eaLnBrk="1" hangingPunct="1">
              <a:defRPr/>
            </a:pPr>
            <a:r>
              <a:rPr lang="en-US" sz="1200" b="0" dirty="0">
                <a:solidFill>
                  <a:schemeClr val="bg2">
                    <a:lumMod val="10000"/>
                  </a:schemeClr>
                </a:solidFill>
                <a:ea typeface="ＭＳ Ｐゴシック" charset="0"/>
              </a:rPr>
              <a:t>Yes</a:t>
            </a:r>
          </a:p>
        </p:txBody>
      </p:sp>
      <p:sp>
        <p:nvSpPr>
          <p:cNvPr id="20" name="TextBox 19"/>
          <p:cNvSpPr txBox="1"/>
          <p:nvPr/>
        </p:nvSpPr>
        <p:spPr>
          <a:xfrm>
            <a:off x="1020763" y="3556000"/>
            <a:ext cx="2085975" cy="306388"/>
          </a:xfrm>
          <a:prstGeom prst="roundRect">
            <a:avLst/>
          </a:prstGeom>
          <a:solidFill>
            <a:srgbClr val="F8F45A"/>
          </a:solidFill>
        </p:spPr>
        <p:txBody>
          <a:bodyPr>
            <a:spAutoFit/>
          </a:bodyPr>
          <a:lstStyle/>
          <a:p>
            <a:pPr algn="ctr" eaLnBrk="1" hangingPunct="1">
              <a:defRPr/>
            </a:pPr>
            <a:r>
              <a:rPr lang="en-US" sz="1200" b="0" dirty="0">
                <a:solidFill>
                  <a:schemeClr val="bg2">
                    <a:lumMod val="10000"/>
                  </a:schemeClr>
                </a:solidFill>
                <a:ea typeface="ＭＳ Ｐゴシック" charset="0"/>
              </a:rPr>
              <a:t>Option 1</a:t>
            </a:r>
          </a:p>
        </p:txBody>
      </p:sp>
      <p:sp>
        <p:nvSpPr>
          <p:cNvPr id="21" name="TextBox 20"/>
          <p:cNvSpPr txBox="1"/>
          <p:nvPr/>
        </p:nvSpPr>
        <p:spPr>
          <a:xfrm>
            <a:off x="3168650" y="3556000"/>
            <a:ext cx="2084388" cy="306388"/>
          </a:xfrm>
          <a:prstGeom prst="roundRect">
            <a:avLst/>
          </a:prstGeom>
          <a:solidFill>
            <a:srgbClr val="F8F45A"/>
          </a:solidFill>
        </p:spPr>
        <p:txBody>
          <a:bodyPr>
            <a:spAutoFit/>
          </a:bodyPr>
          <a:lstStyle/>
          <a:p>
            <a:pPr algn="ctr" eaLnBrk="1" hangingPunct="1">
              <a:defRPr/>
            </a:pPr>
            <a:r>
              <a:rPr lang="en-US" sz="1200" b="0" dirty="0">
                <a:solidFill>
                  <a:schemeClr val="bg2">
                    <a:lumMod val="10000"/>
                  </a:schemeClr>
                </a:solidFill>
                <a:ea typeface="ＭＳ Ｐゴシック" charset="0"/>
              </a:rPr>
              <a:t>Option 2</a:t>
            </a:r>
          </a:p>
        </p:txBody>
      </p:sp>
      <p:sp>
        <p:nvSpPr>
          <p:cNvPr id="22" name="TextBox 21"/>
          <p:cNvSpPr txBox="1"/>
          <p:nvPr/>
        </p:nvSpPr>
        <p:spPr>
          <a:xfrm>
            <a:off x="5299075" y="3556000"/>
            <a:ext cx="2084388" cy="306388"/>
          </a:xfrm>
          <a:prstGeom prst="roundRect">
            <a:avLst/>
          </a:prstGeom>
          <a:solidFill>
            <a:srgbClr val="F8F45A"/>
          </a:solidFill>
        </p:spPr>
        <p:txBody>
          <a:bodyPr>
            <a:spAutoFit/>
          </a:bodyPr>
          <a:lstStyle/>
          <a:p>
            <a:pPr algn="ctr" eaLnBrk="1" hangingPunct="1">
              <a:defRPr/>
            </a:pPr>
            <a:r>
              <a:rPr lang="en-US" sz="1200" b="0" dirty="0">
                <a:solidFill>
                  <a:schemeClr val="bg2">
                    <a:lumMod val="10000"/>
                  </a:schemeClr>
                </a:solidFill>
                <a:ea typeface="ＭＳ Ｐゴシック" charset="0"/>
              </a:rPr>
              <a:t>Option 3</a:t>
            </a:r>
          </a:p>
        </p:txBody>
      </p:sp>
      <p:sp>
        <p:nvSpPr>
          <p:cNvPr id="23" name="TextBox 22"/>
          <p:cNvSpPr txBox="1"/>
          <p:nvPr/>
        </p:nvSpPr>
        <p:spPr>
          <a:xfrm>
            <a:off x="3560763" y="4456113"/>
            <a:ext cx="1060450" cy="306387"/>
          </a:xfrm>
          <a:prstGeom prst="roundRect">
            <a:avLst/>
          </a:prstGeom>
          <a:solidFill>
            <a:schemeClr val="accent3"/>
          </a:solidFill>
        </p:spPr>
        <p:txBody>
          <a:bodyPr>
            <a:spAutoFit/>
          </a:bodyPr>
          <a:lstStyle/>
          <a:p>
            <a:pPr algn="ctr" eaLnBrk="1" hangingPunct="1">
              <a:defRPr/>
            </a:pPr>
            <a:r>
              <a:rPr lang="en-US" sz="1200" b="0" dirty="0">
                <a:solidFill>
                  <a:schemeClr val="bg2">
                    <a:lumMod val="10000"/>
                  </a:schemeClr>
                </a:solidFill>
                <a:ea typeface="ＭＳ Ｐゴシック" charset="0"/>
              </a:rPr>
              <a:t>Positive</a:t>
            </a:r>
          </a:p>
        </p:txBody>
      </p:sp>
      <p:sp>
        <p:nvSpPr>
          <p:cNvPr id="24" name="TextBox 23"/>
          <p:cNvSpPr txBox="1"/>
          <p:nvPr/>
        </p:nvSpPr>
        <p:spPr>
          <a:xfrm>
            <a:off x="3571875" y="4770438"/>
            <a:ext cx="1060450" cy="306387"/>
          </a:xfrm>
          <a:prstGeom prst="roundRect">
            <a:avLst/>
          </a:prstGeom>
          <a:solidFill>
            <a:schemeClr val="accent2"/>
          </a:solidFill>
        </p:spPr>
        <p:txBody>
          <a:bodyPr>
            <a:spAutoFit/>
          </a:bodyPr>
          <a:lstStyle/>
          <a:p>
            <a:pPr algn="ctr" eaLnBrk="1" hangingPunct="1">
              <a:defRPr/>
            </a:pPr>
            <a:r>
              <a:rPr lang="en-US" sz="1200" b="0" dirty="0">
                <a:solidFill>
                  <a:schemeClr val="bg2">
                    <a:lumMod val="10000"/>
                  </a:schemeClr>
                </a:solidFill>
                <a:ea typeface="ＭＳ Ｐゴシック" charset="0"/>
              </a:rPr>
              <a:t>Negative</a:t>
            </a:r>
          </a:p>
        </p:txBody>
      </p:sp>
      <p:sp>
        <p:nvSpPr>
          <p:cNvPr id="30740" name="TextBox 24"/>
          <p:cNvSpPr>
            <a:spLocks noChangeArrowheads="1"/>
          </p:cNvSpPr>
          <p:nvPr/>
        </p:nvSpPr>
        <p:spPr bwMode="auto">
          <a:xfrm>
            <a:off x="2994025" y="3055938"/>
            <a:ext cx="519113" cy="277812"/>
          </a:xfrm>
          <a:prstGeom prst="roundRect">
            <a:avLst>
              <a:gd name="adj" fmla="val 0"/>
            </a:avLst>
          </a:prstGeom>
          <a:noFill/>
          <a:ln w="9525">
            <a:noFill/>
            <a:round/>
            <a:headEnd/>
            <a:tailEnd/>
          </a:ln>
        </p:spPr>
        <p:txBody>
          <a:bodyPr>
            <a:spAutoFit/>
          </a:bodyPr>
          <a:lstStyle/>
          <a:p>
            <a:pPr algn="r" eaLnBrk="1" hangingPunct="1"/>
            <a:r>
              <a:rPr lang="en-US" altLang="en-US" sz="1200" b="0">
                <a:solidFill>
                  <a:schemeClr val="accent2"/>
                </a:solidFill>
                <a:cs typeface="Arial" charset="0"/>
              </a:rPr>
              <a:t>HIV-</a:t>
            </a:r>
          </a:p>
        </p:txBody>
      </p:sp>
      <p:sp>
        <p:nvSpPr>
          <p:cNvPr id="26" name="TextBox 25"/>
          <p:cNvSpPr txBox="1"/>
          <p:nvPr/>
        </p:nvSpPr>
        <p:spPr>
          <a:xfrm>
            <a:off x="4637088" y="4454525"/>
            <a:ext cx="698500" cy="276225"/>
          </a:xfrm>
          <a:prstGeom prst="roundRect">
            <a:avLst>
              <a:gd name="adj" fmla="val 0"/>
            </a:avLst>
          </a:prstGeom>
          <a:noFill/>
        </p:spPr>
        <p:txBody>
          <a:bodyPr>
            <a:spAutoFit/>
          </a:bodyPr>
          <a:lstStyle/>
          <a:p>
            <a:pPr eaLnBrk="1" hangingPunct="1">
              <a:defRPr/>
            </a:pPr>
            <a:r>
              <a:rPr lang="en-US" sz="1200" b="0" dirty="0">
                <a:solidFill>
                  <a:schemeClr val="accent3"/>
                </a:solidFill>
                <a:ea typeface="ＭＳ Ｐゴシック" charset="0"/>
              </a:rPr>
              <a:t>HIV+</a:t>
            </a:r>
          </a:p>
        </p:txBody>
      </p:sp>
      <p:sp>
        <p:nvSpPr>
          <p:cNvPr id="30742" name="TextBox 26"/>
          <p:cNvSpPr>
            <a:spLocks noChangeArrowheads="1"/>
          </p:cNvSpPr>
          <p:nvPr/>
        </p:nvSpPr>
        <p:spPr bwMode="auto">
          <a:xfrm>
            <a:off x="4637088" y="4784725"/>
            <a:ext cx="698500" cy="276225"/>
          </a:xfrm>
          <a:prstGeom prst="roundRect">
            <a:avLst>
              <a:gd name="adj" fmla="val 0"/>
            </a:avLst>
          </a:prstGeom>
          <a:noFill/>
          <a:ln w="9525">
            <a:noFill/>
            <a:round/>
            <a:headEnd/>
            <a:tailEnd/>
          </a:ln>
        </p:spPr>
        <p:txBody>
          <a:bodyPr>
            <a:spAutoFit/>
          </a:bodyPr>
          <a:lstStyle/>
          <a:p>
            <a:pPr eaLnBrk="1" hangingPunct="1"/>
            <a:r>
              <a:rPr lang="en-US" altLang="en-US" sz="1200" b="0">
                <a:solidFill>
                  <a:schemeClr val="accent2"/>
                </a:solidFill>
                <a:cs typeface="Arial" charset="0"/>
              </a:rPr>
              <a:t>HIV-</a:t>
            </a:r>
          </a:p>
        </p:txBody>
      </p:sp>
      <p:sp>
        <p:nvSpPr>
          <p:cNvPr id="28" name="TextBox 27"/>
          <p:cNvSpPr txBox="1"/>
          <p:nvPr/>
        </p:nvSpPr>
        <p:spPr>
          <a:xfrm>
            <a:off x="7454900" y="4498975"/>
            <a:ext cx="698500" cy="277813"/>
          </a:xfrm>
          <a:prstGeom prst="roundRect">
            <a:avLst>
              <a:gd name="adj" fmla="val 0"/>
            </a:avLst>
          </a:prstGeom>
          <a:noFill/>
        </p:spPr>
        <p:txBody>
          <a:bodyPr>
            <a:spAutoFit/>
          </a:bodyPr>
          <a:lstStyle/>
          <a:p>
            <a:pPr eaLnBrk="1" hangingPunct="1">
              <a:defRPr/>
            </a:pPr>
            <a:r>
              <a:rPr lang="en-US" sz="1200" b="0" dirty="0">
                <a:solidFill>
                  <a:schemeClr val="accent3"/>
                </a:solidFill>
                <a:ea typeface="ＭＳ Ｐゴシック" charset="0"/>
              </a:rPr>
              <a:t>HIV+</a:t>
            </a:r>
          </a:p>
        </p:txBody>
      </p:sp>
      <p:sp>
        <p:nvSpPr>
          <p:cNvPr id="29" name="TextBox 28"/>
          <p:cNvSpPr txBox="1"/>
          <p:nvPr/>
        </p:nvSpPr>
        <p:spPr>
          <a:xfrm>
            <a:off x="5610225" y="4473575"/>
            <a:ext cx="1830388" cy="306388"/>
          </a:xfrm>
          <a:prstGeom prst="roundRect">
            <a:avLst/>
          </a:prstGeom>
          <a:solidFill>
            <a:schemeClr val="accent3"/>
          </a:solidFill>
        </p:spPr>
        <p:txBody>
          <a:bodyPr>
            <a:spAutoFit/>
          </a:bodyPr>
          <a:lstStyle/>
          <a:p>
            <a:pPr algn="ctr" eaLnBrk="1" hangingPunct="1">
              <a:defRPr/>
            </a:pPr>
            <a:r>
              <a:rPr lang="en-US" sz="1200" b="0" dirty="0">
                <a:solidFill>
                  <a:schemeClr val="bg2">
                    <a:lumMod val="10000"/>
                  </a:schemeClr>
                </a:solidFill>
                <a:ea typeface="ＭＳ Ｐゴシック" charset="0"/>
              </a:rPr>
              <a:t>VL &gt; 50,000 copies/mL</a:t>
            </a:r>
          </a:p>
        </p:txBody>
      </p:sp>
      <p:sp>
        <p:nvSpPr>
          <p:cNvPr id="31" name="TextBox 30"/>
          <p:cNvSpPr txBox="1"/>
          <p:nvPr/>
        </p:nvSpPr>
        <p:spPr>
          <a:xfrm>
            <a:off x="5610225" y="5345113"/>
            <a:ext cx="2457450" cy="511175"/>
          </a:xfrm>
          <a:prstGeom prst="roundRect">
            <a:avLst/>
          </a:prstGeom>
          <a:solidFill>
            <a:schemeClr val="accent2"/>
          </a:solidFill>
        </p:spPr>
        <p:txBody>
          <a:bodyPr>
            <a:spAutoFit/>
          </a:bodyPr>
          <a:lstStyle/>
          <a:p>
            <a:pPr algn="ctr" eaLnBrk="1" hangingPunct="1">
              <a:defRPr/>
            </a:pPr>
            <a:r>
              <a:rPr lang="en-US" sz="1200" b="0" dirty="0">
                <a:solidFill>
                  <a:schemeClr val="bg2">
                    <a:lumMod val="10000"/>
                  </a:schemeClr>
                </a:solidFill>
                <a:ea typeface="ＭＳ Ｐゴシック" charset="0"/>
              </a:rPr>
              <a:t>VL &lt; level of detection; no signs/ symptoms on day of blood draw</a:t>
            </a:r>
          </a:p>
        </p:txBody>
      </p:sp>
      <p:sp>
        <p:nvSpPr>
          <p:cNvPr id="30746" name="TextBox 31"/>
          <p:cNvSpPr>
            <a:spLocks noChangeArrowheads="1"/>
          </p:cNvSpPr>
          <p:nvPr/>
        </p:nvSpPr>
        <p:spPr bwMode="auto">
          <a:xfrm>
            <a:off x="8086725" y="5476875"/>
            <a:ext cx="698500" cy="276225"/>
          </a:xfrm>
          <a:prstGeom prst="roundRect">
            <a:avLst>
              <a:gd name="adj" fmla="val 0"/>
            </a:avLst>
          </a:prstGeom>
          <a:noFill/>
          <a:ln w="9525">
            <a:noFill/>
            <a:round/>
            <a:headEnd/>
            <a:tailEnd/>
          </a:ln>
        </p:spPr>
        <p:txBody>
          <a:bodyPr>
            <a:spAutoFit/>
          </a:bodyPr>
          <a:lstStyle/>
          <a:p>
            <a:pPr eaLnBrk="1" hangingPunct="1"/>
            <a:r>
              <a:rPr lang="en-US" altLang="en-US" sz="1200" b="0">
                <a:solidFill>
                  <a:schemeClr val="accent2"/>
                </a:solidFill>
                <a:cs typeface="Arial" charset="0"/>
              </a:rPr>
              <a:t>HIV-</a:t>
            </a:r>
          </a:p>
        </p:txBody>
      </p:sp>
      <p:sp>
        <p:nvSpPr>
          <p:cNvPr id="34" name="TextBox 33"/>
          <p:cNvSpPr txBox="1"/>
          <p:nvPr/>
        </p:nvSpPr>
        <p:spPr>
          <a:xfrm>
            <a:off x="350838" y="2098675"/>
            <a:ext cx="1973262" cy="579438"/>
          </a:xfrm>
          <a:prstGeom prst="roundRect">
            <a:avLst/>
          </a:prstGeom>
          <a:noFill/>
        </p:spPr>
        <p:txBody>
          <a:bodyPr>
            <a:spAutoFit/>
          </a:bodyPr>
          <a:lstStyle/>
          <a:p>
            <a:pPr eaLnBrk="1" hangingPunct="1">
              <a:defRPr/>
            </a:pPr>
            <a:r>
              <a:rPr lang="en-US" sz="1400" dirty="0">
                <a:solidFill>
                  <a:schemeClr val="accent3"/>
                </a:solidFill>
                <a:ea typeface="ＭＳ Ｐゴシック" charset="0"/>
              </a:rPr>
              <a:t>Orange</a:t>
            </a:r>
            <a:r>
              <a:rPr lang="en-US" sz="1400" b="0" dirty="0">
                <a:ea typeface="ＭＳ Ｐゴシック" charset="0"/>
              </a:rPr>
              <a:t> = HIV+, not eligible for PrEP</a:t>
            </a:r>
          </a:p>
        </p:txBody>
      </p:sp>
      <p:sp>
        <p:nvSpPr>
          <p:cNvPr id="30748" name="TextBox 34"/>
          <p:cNvSpPr>
            <a:spLocks noChangeArrowheads="1"/>
          </p:cNvSpPr>
          <p:nvPr/>
        </p:nvSpPr>
        <p:spPr bwMode="auto">
          <a:xfrm>
            <a:off x="363538" y="1814513"/>
            <a:ext cx="2757487" cy="339725"/>
          </a:xfrm>
          <a:prstGeom prst="roundRect">
            <a:avLst>
              <a:gd name="adj" fmla="val 16667"/>
            </a:avLst>
          </a:prstGeom>
          <a:noFill/>
          <a:ln w="9525">
            <a:noFill/>
            <a:round/>
            <a:headEnd/>
            <a:tailEnd/>
          </a:ln>
        </p:spPr>
        <p:txBody>
          <a:bodyPr>
            <a:spAutoFit/>
          </a:bodyPr>
          <a:lstStyle/>
          <a:p>
            <a:pPr eaLnBrk="1" hangingPunct="1"/>
            <a:r>
              <a:rPr lang="en-US" altLang="en-US" sz="1400">
                <a:solidFill>
                  <a:schemeClr val="accent2"/>
                </a:solidFill>
              </a:rPr>
              <a:t>Blue</a:t>
            </a:r>
            <a:r>
              <a:rPr lang="en-US" altLang="en-US" sz="1400" b="0"/>
              <a:t> = HIV-, eligible for PrEP</a:t>
            </a:r>
          </a:p>
        </p:txBody>
      </p:sp>
      <p:sp>
        <p:nvSpPr>
          <p:cNvPr id="36" name="TextBox 35"/>
          <p:cNvSpPr txBox="1"/>
          <p:nvPr/>
        </p:nvSpPr>
        <p:spPr>
          <a:xfrm>
            <a:off x="5610225" y="4805363"/>
            <a:ext cx="1830388" cy="306387"/>
          </a:xfrm>
          <a:prstGeom prst="roundRect">
            <a:avLst/>
          </a:prstGeom>
          <a:solidFill>
            <a:srgbClr val="FFFFFF"/>
          </a:solidFill>
        </p:spPr>
        <p:txBody>
          <a:bodyPr>
            <a:spAutoFit/>
          </a:bodyPr>
          <a:lstStyle/>
          <a:p>
            <a:pPr algn="ctr" eaLnBrk="1" hangingPunct="1">
              <a:defRPr/>
            </a:pPr>
            <a:r>
              <a:rPr lang="en-US" sz="1200" b="0" dirty="0">
                <a:solidFill>
                  <a:schemeClr val="bg2">
                    <a:lumMod val="10000"/>
                  </a:schemeClr>
                </a:solidFill>
                <a:ea typeface="ＭＳ Ｐゴシック" charset="0"/>
              </a:rPr>
              <a:t>VL &lt; 50,000 copies/mL</a:t>
            </a:r>
          </a:p>
        </p:txBody>
      </p:sp>
      <p:sp>
        <p:nvSpPr>
          <p:cNvPr id="30750" name="TextBox 36"/>
          <p:cNvSpPr>
            <a:spLocks noChangeArrowheads="1"/>
          </p:cNvSpPr>
          <p:nvPr/>
        </p:nvSpPr>
        <p:spPr bwMode="auto">
          <a:xfrm>
            <a:off x="384175" y="5895975"/>
            <a:ext cx="4191000" cy="461963"/>
          </a:xfrm>
          <a:prstGeom prst="roundRect">
            <a:avLst>
              <a:gd name="adj" fmla="val 0"/>
            </a:avLst>
          </a:prstGeom>
          <a:noFill/>
          <a:ln w="9525">
            <a:noFill/>
            <a:round/>
            <a:headEnd/>
            <a:tailEnd/>
          </a:ln>
        </p:spPr>
        <p:txBody>
          <a:bodyPr>
            <a:spAutoFit/>
          </a:bodyPr>
          <a:lstStyle/>
          <a:p>
            <a:pPr eaLnBrk="1" hangingPunct="1"/>
            <a:r>
              <a:rPr lang="en-US" altLang="en-US" sz="1200" b="0">
                <a:cs typeface="Arial" charset="0"/>
              </a:rPr>
              <a:t>*Use only HIV antigen antibody tests that are approved by FDA for diagnostic purposes</a:t>
            </a:r>
          </a:p>
        </p:txBody>
      </p:sp>
      <p:cxnSp>
        <p:nvCxnSpPr>
          <p:cNvPr id="30751" name="Straight Connector 49"/>
          <p:cNvCxnSpPr>
            <a:cxnSpLocks noChangeShapeType="1"/>
          </p:cNvCxnSpPr>
          <p:nvPr/>
        </p:nvCxnSpPr>
        <p:spPr bwMode="auto">
          <a:xfrm>
            <a:off x="4178300" y="2400300"/>
            <a:ext cx="1039813" cy="0"/>
          </a:xfrm>
          <a:prstGeom prst="line">
            <a:avLst/>
          </a:prstGeom>
          <a:noFill/>
          <a:ln w="28575">
            <a:solidFill>
              <a:schemeClr val="tx1"/>
            </a:solidFill>
            <a:round/>
            <a:headEnd/>
            <a:tailEnd/>
          </a:ln>
        </p:spPr>
      </p:cxnSp>
      <p:cxnSp>
        <p:nvCxnSpPr>
          <p:cNvPr id="30752" name="Straight Connector 74"/>
          <p:cNvCxnSpPr>
            <a:cxnSpLocks noChangeShapeType="1"/>
          </p:cNvCxnSpPr>
          <p:nvPr/>
        </p:nvCxnSpPr>
        <p:spPr bwMode="auto">
          <a:xfrm>
            <a:off x="5468938" y="4351338"/>
            <a:ext cx="0" cy="1725612"/>
          </a:xfrm>
          <a:prstGeom prst="line">
            <a:avLst/>
          </a:prstGeom>
          <a:noFill/>
          <a:ln w="28575">
            <a:solidFill>
              <a:schemeClr val="tx1"/>
            </a:solidFill>
            <a:round/>
            <a:headEnd/>
            <a:tailEnd/>
          </a:ln>
        </p:spPr>
      </p:cxnSp>
      <p:cxnSp>
        <p:nvCxnSpPr>
          <p:cNvPr id="30753" name="Straight Connector 75"/>
          <p:cNvCxnSpPr>
            <a:cxnSpLocks noChangeShapeType="1"/>
          </p:cNvCxnSpPr>
          <p:nvPr/>
        </p:nvCxnSpPr>
        <p:spPr bwMode="auto">
          <a:xfrm>
            <a:off x="5459413" y="6067425"/>
            <a:ext cx="138112" cy="0"/>
          </a:xfrm>
          <a:prstGeom prst="line">
            <a:avLst/>
          </a:prstGeom>
          <a:noFill/>
          <a:ln w="28575">
            <a:solidFill>
              <a:schemeClr val="tx1"/>
            </a:solidFill>
            <a:round/>
            <a:headEnd/>
            <a:tailEnd/>
          </a:ln>
        </p:spPr>
      </p:cxnSp>
      <p:cxnSp>
        <p:nvCxnSpPr>
          <p:cNvPr id="30754" name="Straight Connector 76"/>
          <p:cNvCxnSpPr>
            <a:cxnSpLocks noChangeShapeType="1"/>
          </p:cNvCxnSpPr>
          <p:nvPr/>
        </p:nvCxnSpPr>
        <p:spPr bwMode="auto">
          <a:xfrm>
            <a:off x="5459413" y="4610100"/>
            <a:ext cx="138112" cy="0"/>
          </a:xfrm>
          <a:prstGeom prst="line">
            <a:avLst/>
          </a:prstGeom>
          <a:noFill/>
          <a:ln w="28575">
            <a:solidFill>
              <a:schemeClr val="tx1"/>
            </a:solidFill>
            <a:round/>
            <a:headEnd/>
            <a:tailEnd/>
          </a:ln>
        </p:spPr>
      </p:cxnSp>
      <p:cxnSp>
        <p:nvCxnSpPr>
          <p:cNvPr id="30755" name="Straight Connector 78"/>
          <p:cNvCxnSpPr>
            <a:cxnSpLocks noChangeShapeType="1"/>
          </p:cNvCxnSpPr>
          <p:nvPr/>
        </p:nvCxnSpPr>
        <p:spPr bwMode="auto">
          <a:xfrm>
            <a:off x="5459413" y="4948238"/>
            <a:ext cx="138112" cy="0"/>
          </a:xfrm>
          <a:prstGeom prst="line">
            <a:avLst/>
          </a:prstGeom>
          <a:noFill/>
          <a:ln w="28575">
            <a:solidFill>
              <a:schemeClr val="tx1"/>
            </a:solidFill>
            <a:round/>
            <a:headEnd/>
            <a:tailEnd/>
          </a:ln>
        </p:spPr>
      </p:cxnSp>
      <p:cxnSp>
        <p:nvCxnSpPr>
          <p:cNvPr id="30756" name="Straight Connector 79"/>
          <p:cNvCxnSpPr>
            <a:cxnSpLocks noChangeShapeType="1"/>
          </p:cNvCxnSpPr>
          <p:nvPr/>
        </p:nvCxnSpPr>
        <p:spPr bwMode="auto">
          <a:xfrm>
            <a:off x="5459413" y="5578475"/>
            <a:ext cx="138112" cy="0"/>
          </a:xfrm>
          <a:prstGeom prst="line">
            <a:avLst/>
          </a:prstGeom>
          <a:noFill/>
          <a:ln w="28575">
            <a:solidFill>
              <a:schemeClr val="tx1"/>
            </a:solidFill>
            <a:round/>
            <a:headEnd/>
            <a:tailEnd/>
          </a:ln>
        </p:spPr>
      </p:cxnSp>
      <p:cxnSp>
        <p:nvCxnSpPr>
          <p:cNvPr id="30757" name="Straight Connector 68"/>
          <p:cNvCxnSpPr>
            <a:cxnSpLocks noChangeShapeType="1"/>
          </p:cNvCxnSpPr>
          <p:nvPr/>
        </p:nvCxnSpPr>
        <p:spPr bwMode="auto">
          <a:xfrm>
            <a:off x="3400425" y="4360863"/>
            <a:ext cx="0" cy="574675"/>
          </a:xfrm>
          <a:prstGeom prst="line">
            <a:avLst/>
          </a:prstGeom>
          <a:noFill/>
          <a:ln w="28575">
            <a:solidFill>
              <a:schemeClr val="tx1"/>
            </a:solidFill>
            <a:round/>
            <a:headEnd/>
            <a:tailEnd/>
          </a:ln>
        </p:spPr>
      </p:cxnSp>
      <p:cxnSp>
        <p:nvCxnSpPr>
          <p:cNvPr id="30758" name="Straight Connector 70"/>
          <p:cNvCxnSpPr>
            <a:cxnSpLocks noChangeShapeType="1"/>
          </p:cNvCxnSpPr>
          <p:nvPr/>
        </p:nvCxnSpPr>
        <p:spPr bwMode="auto">
          <a:xfrm>
            <a:off x="3390900" y="4919663"/>
            <a:ext cx="136525" cy="0"/>
          </a:xfrm>
          <a:prstGeom prst="line">
            <a:avLst/>
          </a:prstGeom>
          <a:noFill/>
          <a:ln w="28575">
            <a:solidFill>
              <a:schemeClr val="tx1"/>
            </a:solidFill>
            <a:round/>
            <a:headEnd/>
            <a:tailEnd/>
          </a:ln>
        </p:spPr>
      </p:cxnSp>
      <p:cxnSp>
        <p:nvCxnSpPr>
          <p:cNvPr id="30759" name="Straight Connector 71"/>
          <p:cNvCxnSpPr>
            <a:cxnSpLocks noChangeShapeType="1"/>
          </p:cNvCxnSpPr>
          <p:nvPr/>
        </p:nvCxnSpPr>
        <p:spPr bwMode="auto">
          <a:xfrm>
            <a:off x="3390900" y="4619625"/>
            <a:ext cx="136525" cy="0"/>
          </a:xfrm>
          <a:prstGeom prst="line">
            <a:avLst/>
          </a:prstGeom>
          <a:noFill/>
          <a:ln w="28575">
            <a:solidFill>
              <a:schemeClr val="tx1"/>
            </a:solidFill>
            <a:round/>
            <a:headEnd/>
            <a:tailEnd/>
          </a:ln>
        </p:spPr>
      </p:cxnSp>
      <p:cxnSp>
        <p:nvCxnSpPr>
          <p:cNvPr id="30760" name="Straight Connector 56"/>
          <p:cNvCxnSpPr>
            <a:cxnSpLocks noChangeShapeType="1"/>
          </p:cNvCxnSpPr>
          <p:nvPr/>
        </p:nvCxnSpPr>
        <p:spPr bwMode="auto">
          <a:xfrm>
            <a:off x="4195763" y="2405063"/>
            <a:ext cx="0" cy="771525"/>
          </a:xfrm>
          <a:prstGeom prst="line">
            <a:avLst/>
          </a:prstGeom>
          <a:noFill/>
          <a:ln w="28575">
            <a:solidFill>
              <a:schemeClr val="tx1"/>
            </a:solidFill>
            <a:round/>
            <a:headEnd/>
            <a:tailEnd/>
          </a:ln>
        </p:spPr>
      </p:cxnSp>
      <p:cxnSp>
        <p:nvCxnSpPr>
          <p:cNvPr id="30761" name="Straight Connector 38"/>
          <p:cNvCxnSpPr>
            <a:cxnSpLocks noChangeShapeType="1"/>
          </p:cNvCxnSpPr>
          <p:nvPr/>
        </p:nvCxnSpPr>
        <p:spPr bwMode="auto">
          <a:xfrm>
            <a:off x="5197475" y="1773238"/>
            <a:ext cx="0" cy="203200"/>
          </a:xfrm>
          <a:prstGeom prst="line">
            <a:avLst/>
          </a:prstGeom>
          <a:noFill/>
          <a:ln w="28575">
            <a:solidFill>
              <a:schemeClr val="tx1"/>
            </a:solidFill>
            <a:round/>
            <a:headEnd/>
            <a:tailEnd/>
          </a:ln>
        </p:spPr>
      </p:cxnSp>
      <p:cxnSp>
        <p:nvCxnSpPr>
          <p:cNvPr id="30762" name="Straight Connector 40"/>
          <p:cNvCxnSpPr>
            <a:cxnSpLocks noChangeShapeType="1"/>
          </p:cNvCxnSpPr>
          <p:nvPr/>
        </p:nvCxnSpPr>
        <p:spPr bwMode="auto">
          <a:xfrm>
            <a:off x="4175125" y="1900238"/>
            <a:ext cx="1930400" cy="0"/>
          </a:xfrm>
          <a:prstGeom prst="line">
            <a:avLst/>
          </a:prstGeom>
          <a:noFill/>
          <a:ln w="28575">
            <a:solidFill>
              <a:schemeClr val="tx1"/>
            </a:solidFill>
            <a:round/>
            <a:headEnd/>
            <a:tailEnd/>
          </a:ln>
        </p:spPr>
      </p:cxnSp>
      <p:cxnSp>
        <p:nvCxnSpPr>
          <p:cNvPr id="30763" name="Straight Connector 42"/>
          <p:cNvCxnSpPr>
            <a:cxnSpLocks noChangeShapeType="1"/>
          </p:cNvCxnSpPr>
          <p:nvPr/>
        </p:nvCxnSpPr>
        <p:spPr bwMode="auto">
          <a:xfrm>
            <a:off x="4189413" y="1900238"/>
            <a:ext cx="0" cy="76200"/>
          </a:xfrm>
          <a:prstGeom prst="line">
            <a:avLst/>
          </a:prstGeom>
          <a:noFill/>
          <a:ln w="28575">
            <a:solidFill>
              <a:schemeClr val="tx1"/>
            </a:solidFill>
            <a:round/>
            <a:headEnd/>
            <a:tailEnd/>
          </a:ln>
        </p:spPr>
      </p:cxnSp>
      <p:cxnSp>
        <p:nvCxnSpPr>
          <p:cNvPr id="30764" name="Straight Connector 44"/>
          <p:cNvCxnSpPr>
            <a:cxnSpLocks noChangeShapeType="1"/>
          </p:cNvCxnSpPr>
          <p:nvPr/>
        </p:nvCxnSpPr>
        <p:spPr bwMode="auto">
          <a:xfrm>
            <a:off x="6091238" y="1900238"/>
            <a:ext cx="0" cy="76200"/>
          </a:xfrm>
          <a:prstGeom prst="line">
            <a:avLst/>
          </a:prstGeom>
          <a:noFill/>
          <a:ln w="28575">
            <a:solidFill>
              <a:schemeClr val="tx1"/>
            </a:solidFill>
            <a:round/>
            <a:headEnd/>
            <a:tailEnd/>
          </a:ln>
        </p:spPr>
      </p:cxnSp>
      <p:cxnSp>
        <p:nvCxnSpPr>
          <p:cNvPr id="30765" name="Straight Connector 47"/>
          <p:cNvCxnSpPr>
            <a:cxnSpLocks noChangeShapeType="1"/>
          </p:cNvCxnSpPr>
          <p:nvPr/>
        </p:nvCxnSpPr>
        <p:spPr bwMode="auto">
          <a:xfrm>
            <a:off x="4192588" y="2319338"/>
            <a:ext cx="0" cy="80962"/>
          </a:xfrm>
          <a:prstGeom prst="line">
            <a:avLst/>
          </a:prstGeom>
          <a:noFill/>
          <a:ln w="28575">
            <a:solidFill>
              <a:schemeClr val="tx1"/>
            </a:solidFill>
            <a:round/>
            <a:headEnd/>
            <a:tailEnd/>
          </a:ln>
        </p:spPr>
      </p:cxnSp>
      <p:cxnSp>
        <p:nvCxnSpPr>
          <p:cNvPr id="30766" name="Straight Connector 51"/>
          <p:cNvCxnSpPr>
            <a:cxnSpLocks noChangeShapeType="1"/>
          </p:cNvCxnSpPr>
          <p:nvPr/>
        </p:nvCxnSpPr>
        <p:spPr bwMode="auto">
          <a:xfrm flipV="1">
            <a:off x="5187950" y="2300288"/>
            <a:ext cx="0" cy="104775"/>
          </a:xfrm>
          <a:prstGeom prst="line">
            <a:avLst/>
          </a:prstGeom>
          <a:noFill/>
          <a:ln w="28575">
            <a:solidFill>
              <a:schemeClr val="tx1"/>
            </a:solidFill>
            <a:round/>
            <a:headEnd/>
            <a:tailEnd/>
          </a:ln>
        </p:spPr>
      </p:cxnSp>
      <p:cxnSp>
        <p:nvCxnSpPr>
          <p:cNvPr id="30767" name="Straight Connector 58"/>
          <p:cNvCxnSpPr>
            <a:cxnSpLocks noChangeShapeType="1"/>
          </p:cNvCxnSpPr>
          <p:nvPr/>
        </p:nvCxnSpPr>
        <p:spPr bwMode="auto">
          <a:xfrm>
            <a:off x="4062413" y="3175000"/>
            <a:ext cx="274637" cy="0"/>
          </a:xfrm>
          <a:prstGeom prst="line">
            <a:avLst/>
          </a:prstGeom>
          <a:noFill/>
          <a:ln w="28575">
            <a:solidFill>
              <a:schemeClr val="tx1"/>
            </a:solidFill>
            <a:round/>
            <a:headEnd/>
            <a:tailEnd/>
          </a:ln>
        </p:spPr>
      </p:cxnSp>
      <p:cxnSp>
        <p:nvCxnSpPr>
          <p:cNvPr id="30768" name="Straight Connector 60"/>
          <p:cNvCxnSpPr>
            <a:cxnSpLocks noChangeShapeType="1"/>
          </p:cNvCxnSpPr>
          <p:nvPr/>
        </p:nvCxnSpPr>
        <p:spPr bwMode="auto">
          <a:xfrm>
            <a:off x="4606925" y="3343275"/>
            <a:ext cx="0" cy="201613"/>
          </a:xfrm>
          <a:prstGeom prst="line">
            <a:avLst/>
          </a:prstGeom>
          <a:noFill/>
          <a:ln w="28575">
            <a:solidFill>
              <a:schemeClr val="tx1"/>
            </a:solidFill>
            <a:round/>
            <a:headEnd/>
            <a:tailEnd/>
          </a:ln>
        </p:spPr>
      </p:cxnSp>
      <p:cxnSp>
        <p:nvCxnSpPr>
          <p:cNvPr id="30769" name="Straight Connector 63"/>
          <p:cNvCxnSpPr>
            <a:cxnSpLocks noChangeShapeType="1"/>
          </p:cNvCxnSpPr>
          <p:nvPr/>
        </p:nvCxnSpPr>
        <p:spPr bwMode="auto">
          <a:xfrm>
            <a:off x="2249488" y="3422650"/>
            <a:ext cx="4386262" cy="0"/>
          </a:xfrm>
          <a:prstGeom prst="line">
            <a:avLst/>
          </a:prstGeom>
          <a:noFill/>
          <a:ln w="28575">
            <a:solidFill>
              <a:schemeClr val="tx1"/>
            </a:solidFill>
            <a:round/>
            <a:headEnd/>
            <a:tailEnd/>
          </a:ln>
        </p:spPr>
      </p:cxnSp>
      <p:cxnSp>
        <p:nvCxnSpPr>
          <p:cNvPr id="30770" name="Straight Connector 65"/>
          <p:cNvCxnSpPr>
            <a:cxnSpLocks noChangeShapeType="1"/>
          </p:cNvCxnSpPr>
          <p:nvPr/>
        </p:nvCxnSpPr>
        <p:spPr bwMode="auto">
          <a:xfrm flipH="1">
            <a:off x="2266950" y="3414713"/>
            <a:ext cx="0" cy="133350"/>
          </a:xfrm>
          <a:prstGeom prst="line">
            <a:avLst/>
          </a:prstGeom>
          <a:noFill/>
          <a:ln w="28575">
            <a:solidFill>
              <a:schemeClr val="tx1"/>
            </a:solidFill>
            <a:round/>
            <a:headEnd/>
            <a:tailEnd/>
          </a:ln>
        </p:spPr>
      </p:cxnSp>
      <p:cxnSp>
        <p:nvCxnSpPr>
          <p:cNvPr id="30771" name="Straight Connector 66"/>
          <p:cNvCxnSpPr>
            <a:cxnSpLocks noChangeShapeType="1"/>
          </p:cNvCxnSpPr>
          <p:nvPr/>
        </p:nvCxnSpPr>
        <p:spPr bwMode="auto">
          <a:xfrm flipH="1">
            <a:off x="6391275" y="3414713"/>
            <a:ext cx="0" cy="133350"/>
          </a:xfrm>
          <a:prstGeom prst="line">
            <a:avLst/>
          </a:prstGeom>
          <a:noFill/>
          <a:ln w="28575">
            <a:solidFill>
              <a:schemeClr val="tx1"/>
            </a:solidFill>
            <a:round/>
            <a:headEnd/>
            <a:tailEnd/>
          </a:ln>
        </p:spPr>
      </p:cxnSp>
      <p:sp>
        <p:nvSpPr>
          <p:cNvPr id="7" name="TextBox 6"/>
          <p:cNvSpPr txBox="1"/>
          <p:nvPr/>
        </p:nvSpPr>
        <p:spPr>
          <a:xfrm>
            <a:off x="2865438" y="2468563"/>
            <a:ext cx="2651125" cy="511175"/>
          </a:xfrm>
          <a:prstGeom prst="roundRect">
            <a:avLst/>
          </a:prstGeom>
          <a:solidFill>
            <a:schemeClr val="accent1"/>
          </a:solidFill>
        </p:spPr>
        <p:txBody>
          <a:bodyPr>
            <a:spAutoFit/>
          </a:bodyPr>
          <a:lstStyle/>
          <a:p>
            <a:pPr algn="ctr" eaLnBrk="1" hangingPunct="1">
              <a:defRPr/>
            </a:pPr>
            <a:r>
              <a:rPr lang="en-US" sz="1200" b="0" dirty="0">
                <a:solidFill>
                  <a:schemeClr val="bg2">
                    <a:lumMod val="10000"/>
                  </a:schemeClr>
                </a:solidFill>
                <a:ea typeface="ＭＳ Ｐゴシック" charset="0"/>
              </a:rPr>
              <a:t>Signs/symptoms of acute HIV infection anytime in previous 4 wks</a:t>
            </a:r>
          </a:p>
        </p:txBody>
      </p:sp>
      <p:sp>
        <p:nvSpPr>
          <p:cNvPr id="9" name="TextBox 8"/>
          <p:cNvSpPr txBox="1"/>
          <p:nvPr/>
        </p:nvSpPr>
        <p:spPr>
          <a:xfrm>
            <a:off x="3168650" y="3863975"/>
            <a:ext cx="2084388" cy="511175"/>
          </a:xfrm>
          <a:prstGeom prst="roundRect">
            <a:avLst/>
          </a:prstGeom>
          <a:solidFill>
            <a:schemeClr val="accent1"/>
          </a:solidFill>
        </p:spPr>
        <p:txBody>
          <a:bodyPr>
            <a:spAutoFit/>
          </a:bodyPr>
          <a:lstStyle/>
          <a:p>
            <a:pPr algn="ctr" eaLnBrk="1" hangingPunct="1">
              <a:defRPr/>
            </a:pPr>
            <a:r>
              <a:rPr lang="en-US" sz="1200" b="0" dirty="0">
                <a:solidFill>
                  <a:schemeClr val="bg2">
                    <a:lumMod val="10000"/>
                  </a:schemeClr>
                </a:solidFill>
                <a:ea typeface="ＭＳ Ｐゴシック" charset="0"/>
              </a:rPr>
              <a:t>Send blood for HIV antibody/antigen assay*</a:t>
            </a:r>
          </a:p>
        </p:txBody>
      </p:sp>
      <p:sp>
        <p:nvSpPr>
          <p:cNvPr id="10" name="TextBox 9"/>
          <p:cNvSpPr txBox="1"/>
          <p:nvPr/>
        </p:nvSpPr>
        <p:spPr>
          <a:xfrm>
            <a:off x="5299075" y="3863975"/>
            <a:ext cx="2084388" cy="511175"/>
          </a:xfrm>
          <a:prstGeom prst="roundRect">
            <a:avLst/>
          </a:prstGeom>
          <a:solidFill>
            <a:schemeClr val="accent1"/>
          </a:solidFill>
        </p:spPr>
        <p:txBody>
          <a:bodyPr>
            <a:spAutoFit/>
          </a:bodyPr>
          <a:lstStyle/>
          <a:p>
            <a:pPr algn="ctr" eaLnBrk="1" hangingPunct="1">
              <a:defRPr/>
            </a:pPr>
            <a:r>
              <a:rPr lang="en-US" sz="1200" b="0" dirty="0">
                <a:solidFill>
                  <a:schemeClr val="bg2">
                    <a:lumMod val="10000"/>
                  </a:schemeClr>
                </a:solidFill>
                <a:ea typeface="ＭＳ Ｐゴシック" charset="0"/>
              </a:rPr>
              <a:t>Send blood for HIV-1 RNA assay</a:t>
            </a:r>
          </a:p>
        </p:txBody>
      </p:sp>
      <p:cxnSp>
        <p:nvCxnSpPr>
          <p:cNvPr id="30775" name="Straight Connector 78"/>
          <p:cNvCxnSpPr>
            <a:cxnSpLocks noChangeShapeType="1"/>
          </p:cNvCxnSpPr>
          <p:nvPr/>
        </p:nvCxnSpPr>
        <p:spPr bwMode="auto">
          <a:xfrm>
            <a:off x="7453313" y="4951413"/>
            <a:ext cx="138112" cy="0"/>
          </a:xfrm>
          <a:prstGeom prst="line">
            <a:avLst/>
          </a:prstGeom>
          <a:noFill/>
          <a:ln w="28575">
            <a:solidFill>
              <a:schemeClr val="tx1"/>
            </a:solidFill>
            <a:round/>
            <a:headEnd/>
            <a:tailEnd/>
          </a:ln>
        </p:spPr>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smtClean="0"/>
              <a:t>Additional Clinical and Laboratory Evaluation</a:t>
            </a:r>
          </a:p>
        </p:txBody>
      </p:sp>
      <p:sp>
        <p:nvSpPr>
          <p:cNvPr id="31747" name="Content Placeholder 2"/>
          <p:cNvSpPr>
            <a:spLocks noGrp="1"/>
          </p:cNvSpPr>
          <p:nvPr>
            <p:ph idx="1"/>
          </p:nvPr>
        </p:nvSpPr>
        <p:spPr/>
        <p:txBody>
          <a:bodyPr/>
          <a:lstStyle/>
          <a:p>
            <a:pPr>
              <a:spcAft>
                <a:spcPts val="200"/>
              </a:spcAft>
            </a:pPr>
            <a:r>
              <a:rPr lang="en-US" altLang="en-US" sz="2200" smtClean="0"/>
              <a:t>Evaluate for comorbidities that may complicate PrEP use, such as renal disease or hepatitis, and drug interactions</a:t>
            </a:r>
          </a:p>
          <a:p>
            <a:pPr lvl="1">
              <a:spcAft>
                <a:spcPts val="200"/>
              </a:spcAft>
            </a:pPr>
            <a:r>
              <a:rPr lang="en-US" altLang="en-US" sz="2000" smtClean="0"/>
              <a:t>Any person with an estimated CrCl of &lt; 60 mL/min should not be prescribed PrEP with TDF/FTC </a:t>
            </a:r>
          </a:p>
          <a:p>
            <a:pPr lvl="1">
              <a:spcAft>
                <a:spcPts val="200"/>
              </a:spcAft>
            </a:pPr>
            <a:r>
              <a:rPr lang="en-US" altLang="en-US" sz="2000" smtClean="0"/>
              <a:t>Document HBV and HCV status before PrEP use; vaccinate patients who are HBV susceptible</a:t>
            </a:r>
          </a:p>
          <a:p>
            <a:pPr lvl="1">
              <a:spcAft>
                <a:spcPts val="200"/>
              </a:spcAft>
            </a:pPr>
            <a:r>
              <a:rPr lang="en-US" altLang="en-US" sz="2000" smtClean="0"/>
              <a:t>Comanage HBsAg+ with a hepatologist; monitor for HBV flares</a:t>
            </a:r>
          </a:p>
          <a:p>
            <a:pPr>
              <a:spcAft>
                <a:spcPts val="200"/>
              </a:spcAft>
            </a:pPr>
            <a:r>
              <a:rPr lang="en-US" altLang="en-US" sz="2200" smtClean="0"/>
              <a:t>Optional assessments</a:t>
            </a:r>
          </a:p>
          <a:p>
            <a:pPr lvl="1">
              <a:spcAft>
                <a:spcPts val="200"/>
              </a:spcAft>
            </a:pPr>
            <a:r>
              <a:rPr lang="en-US" altLang="en-US" sz="2000" smtClean="0"/>
              <a:t>Patients with bone disease or significant risk factors for osteoporosis should be referred for appropriate management</a:t>
            </a:r>
          </a:p>
          <a:p>
            <a:pPr lvl="1">
              <a:spcAft>
                <a:spcPts val="200"/>
              </a:spcAft>
            </a:pPr>
            <a:r>
              <a:rPr lang="en-US" altLang="en-US" sz="2000" smtClean="0"/>
              <a:t>Therapeutic drug monitoring</a:t>
            </a:r>
          </a:p>
          <a:p>
            <a:pPr lvl="1">
              <a:spcAft>
                <a:spcPts val="200"/>
              </a:spcAft>
            </a:pPr>
            <a:r>
              <a:rPr lang="en-US" altLang="en-US" sz="2000" smtClean="0"/>
              <a:t>Metabolic panel, urinalysis, STI, and pregnancy screening</a:t>
            </a:r>
          </a:p>
        </p:txBody>
      </p:sp>
      <p:sp>
        <p:nvSpPr>
          <p:cNvPr id="31748" name="TextBox 3"/>
          <p:cNvSpPr txBox="1">
            <a:spLocks noChangeArrowheads="1"/>
          </p:cNvSpPr>
          <p:nvPr/>
        </p:nvSpPr>
        <p:spPr bwMode="auto">
          <a:xfrm>
            <a:off x="284163" y="6354763"/>
            <a:ext cx="8094662" cy="307975"/>
          </a:xfrm>
          <a:prstGeom prst="rect">
            <a:avLst/>
          </a:prstGeom>
          <a:noFill/>
          <a:ln w="9525">
            <a:noFill/>
            <a:miter lim="800000"/>
            <a:headEnd/>
            <a:tailEnd/>
          </a:ln>
        </p:spPr>
        <p:txBody>
          <a:bodyPr>
            <a:spAutoFit/>
          </a:bodyPr>
          <a:lstStyle/>
          <a:p>
            <a:pPr eaLnBrk="1" hangingPunct="1"/>
            <a:r>
              <a:rPr lang="en-US" altLang="en-US" sz="1400" b="0">
                <a:cs typeface="Arial" charset="0"/>
              </a:rPr>
              <a:t>CDC. PrEP Guideline. 2014.</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Adverse Events</a:t>
            </a:r>
          </a:p>
        </p:txBody>
      </p:sp>
      <p:sp>
        <p:nvSpPr>
          <p:cNvPr id="32771" name="Content Placeholder 2"/>
          <p:cNvSpPr>
            <a:spLocks noGrp="1"/>
          </p:cNvSpPr>
          <p:nvPr>
            <p:ph idx="1"/>
          </p:nvPr>
        </p:nvSpPr>
        <p:spPr/>
        <p:txBody>
          <a:bodyPr/>
          <a:lstStyle/>
          <a:p>
            <a:r>
              <a:rPr lang="en-US" altLang="en-US" smtClean="0"/>
              <a:t>Inform patients about AEs observed in HIV-uninfected participants in PrEP trials</a:t>
            </a:r>
            <a:r>
              <a:rPr lang="en-US" altLang="en-US" baseline="30000" smtClean="0"/>
              <a:t>[1]</a:t>
            </a:r>
          </a:p>
          <a:p>
            <a:pPr lvl="1"/>
            <a:r>
              <a:rPr lang="en-US" altLang="en-US" smtClean="0"/>
              <a:t>iPrEx: small but significant early nausea and weight loss</a:t>
            </a:r>
            <a:r>
              <a:rPr lang="en-US" altLang="en-US" baseline="30000" smtClean="0"/>
              <a:t>[2]</a:t>
            </a:r>
          </a:p>
          <a:p>
            <a:r>
              <a:rPr lang="en-US" altLang="en-US" smtClean="0"/>
              <a:t>Potential bone and renal toxicity</a:t>
            </a:r>
          </a:p>
          <a:p>
            <a:pPr lvl="1"/>
            <a:r>
              <a:rPr lang="en-US" altLang="en-US" smtClean="0"/>
              <a:t>Known risk associated with TDF</a:t>
            </a:r>
          </a:p>
          <a:p>
            <a:r>
              <a:rPr lang="en-US" altLang="en-US" smtClean="0"/>
              <a:t>Potential for other serious AEs with long-term use</a:t>
            </a:r>
          </a:p>
          <a:p>
            <a:pPr lvl="1"/>
            <a:r>
              <a:rPr lang="en-US" altLang="en-US" smtClean="0"/>
              <a:t>However, TDF/FTC commonly used in HIV infection</a:t>
            </a:r>
          </a:p>
          <a:p>
            <a:r>
              <a:rPr lang="en-US" altLang="en-US" smtClean="0"/>
              <a:t>Potential for drug-resistant HIV infection</a:t>
            </a:r>
          </a:p>
          <a:p>
            <a:pPr lvl="1"/>
            <a:r>
              <a:rPr lang="en-US" altLang="en-US" smtClean="0"/>
              <a:t>Infrequent in clinical trials but must exclude HIV infection</a:t>
            </a:r>
          </a:p>
        </p:txBody>
      </p:sp>
      <p:sp>
        <p:nvSpPr>
          <p:cNvPr id="32772" name="TextBox 3"/>
          <p:cNvSpPr txBox="1">
            <a:spLocks noChangeArrowheads="1"/>
          </p:cNvSpPr>
          <p:nvPr/>
        </p:nvSpPr>
        <p:spPr bwMode="auto">
          <a:xfrm>
            <a:off x="284163" y="6354763"/>
            <a:ext cx="8740775" cy="307975"/>
          </a:xfrm>
          <a:prstGeom prst="rect">
            <a:avLst/>
          </a:prstGeom>
          <a:noFill/>
          <a:ln w="9525">
            <a:noFill/>
            <a:miter lim="800000"/>
            <a:headEnd/>
            <a:tailEnd/>
          </a:ln>
        </p:spPr>
        <p:txBody>
          <a:bodyPr>
            <a:spAutoFit/>
          </a:bodyPr>
          <a:lstStyle/>
          <a:p>
            <a:pPr eaLnBrk="1" hangingPunct="1"/>
            <a:r>
              <a:rPr lang="fr-FR" altLang="en-US" sz="1400" b="0">
                <a:solidFill>
                  <a:schemeClr val="bg2"/>
                </a:solidFill>
                <a:cs typeface="Arial" charset="0"/>
              </a:rPr>
              <a:t>1. </a:t>
            </a:r>
            <a:r>
              <a:rPr lang="en-US" altLang="en-US" sz="1400" b="0">
                <a:solidFill>
                  <a:schemeClr val="bg2"/>
                </a:solidFill>
                <a:cs typeface="Arial" charset="0"/>
              </a:rPr>
              <a:t>CDC. PrEP Guideline. 2014. 2. </a:t>
            </a:r>
            <a:r>
              <a:rPr lang="fr-FR" altLang="en-US" sz="1400" b="0">
                <a:solidFill>
                  <a:schemeClr val="bg2"/>
                </a:solidFill>
                <a:cs typeface="Arial" charset="0"/>
              </a:rPr>
              <a:t>Grant RM, et al. N Engl J Med. 2010;363:2587-2599.</a:t>
            </a:r>
            <a:endParaRPr lang="en-US" altLang="en-US" sz="1400" b="0">
              <a:solidFill>
                <a:schemeClr val="bg2"/>
              </a:solidFill>
              <a:cs typeface="Arial"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title"/>
          </p:nvPr>
        </p:nvSpPr>
        <p:spPr>
          <a:xfrm>
            <a:off x="385763" y="330200"/>
            <a:ext cx="8462962" cy="5251450"/>
          </a:xfrm>
        </p:spPr>
        <p:txBody>
          <a:bodyPr/>
          <a:lstStyle/>
          <a:p>
            <a:r>
              <a:rPr lang="en-US" altLang="en-US" smtClean="0"/>
              <a:t>Adherence Counseling</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smtClean="0"/>
              <a:t>CDC Guideline: Recommended PrEP Regimen</a:t>
            </a:r>
          </a:p>
        </p:txBody>
      </p:sp>
      <p:sp>
        <p:nvSpPr>
          <p:cNvPr id="34819" name="Content Placeholder 2"/>
          <p:cNvSpPr>
            <a:spLocks noGrp="1"/>
          </p:cNvSpPr>
          <p:nvPr>
            <p:ph idx="1"/>
          </p:nvPr>
        </p:nvSpPr>
        <p:spPr/>
        <p:txBody>
          <a:bodyPr/>
          <a:lstStyle/>
          <a:p>
            <a:r>
              <a:rPr lang="en-US" altLang="en-US" smtClean="0"/>
              <a:t>Fixed-dose TDF/FTC is the recommended PrEP regimen for MSM, heterosexually active men and women, and IDU who meet PrEP prescribing criteria</a:t>
            </a:r>
          </a:p>
          <a:p>
            <a:pPr lvl="1"/>
            <a:r>
              <a:rPr lang="en-US" altLang="en-US" smtClean="0"/>
              <a:t>Dosed as a single pill (300/200 mg) once daily </a:t>
            </a:r>
          </a:p>
          <a:p>
            <a:pPr lvl="1"/>
            <a:r>
              <a:rPr lang="en-US" altLang="en-US" smtClean="0"/>
              <a:t>This regimen is approved by the FDA for PrEP use </a:t>
            </a:r>
          </a:p>
          <a:p>
            <a:pPr lvl="1"/>
            <a:r>
              <a:rPr lang="en-US" altLang="en-US" smtClean="0"/>
              <a:t>Provide a prescription or refill for no more than 90 days</a:t>
            </a:r>
          </a:p>
          <a:p>
            <a:r>
              <a:rPr lang="en-US" altLang="en-US" smtClean="0"/>
              <a:t>TDF alone may be considered as an alternative for IDU and heterosexually active men and women (but not MSM)</a:t>
            </a:r>
          </a:p>
          <a:p>
            <a:pPr lvl="1"/>
            <a:r>
              <a:rPr lang="en-US" altLang="en-US" smtClean="0"/>
              <a:t>Based on efficacy data from clinical trials</a:t>
            </a:r>
          </a:p>
          <a:p>
            <a:pPr lvl="1"/>
            <a:r>
              <a:rPr lang="en-US" altLang="en-US" smtClean="0"/>
              <a:t>This regimen is NOT approved by the FDA for PrEP use </a:t>
            </a:r>
          </a:p>
        </p:txBody>
      </p:sp>
      <p:sp>
        <p:nvSpPr>
          <p:cNvPr id="34820" name="TextBox 3"/>
          <p:cNvSpPr txBox="1">
            <a:spLocks noChangeArrowheads="1"/>
          </p:cNvSpPr>
          <p:nvPr/>
        </p:nvSpPr>
        <p:spPr bwMode="auto">
          <a:xfrm>
            <a:off x="284163" y="6354763"/>
            <a:ext cx="2446337" cy="307975"/>
          </a:xfrm>
          <a:prstGeom prst="rect">
            <a:avLst/>
          </a:prstGeom>
          <a:noFill/>
          <a:ln w="9525">
            <a:noFill/>
            <a:miter lim="800000"/>
            <a:headEnd/>
            <a:tailEnd/>
          </a:ln>
        </p:spPr>
        <p:txBody>
          <a:bodyPr wrap="none">
            <a:spAutoFit/>
          </a:bodyPr>
          <a:lstStyle/>
          <a:p>
            <a:pPr eaLnBrk="1" hangingPunct="1"/>
            <a:r>
              <a:rPr lang="en-US" altLang="en-US" sz="1400" b="0">
                <a:solidFill>
                  <a:schemeClr val="bg2"/>
                </a:solidFill>
                <a:cs typeface="Arial" charset="0"/>
              </a:rPr>
              <a:t>CDC. PrEP Guideline. 2014.</a:t>
            </a:r>
            <a:endParaRPr lang="en-US" altLang="en-US" sz="1400">
              <a:solidFill>
                <a:schemeClr val="bg2"/>
              </a:solidFill>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p:txBody>
          <a:bodyPr/>
          <a:lstStyle/>
          <a:p>
            <a:r>
              <a:rPr lang="en-US" altLang="en-US" smtClean="0"/>
              <a:t>Faculty </a:t>
            </a:r>
          </a:p>
        </p:txBody>
      </p:sp>
      <p:sp>
        <p:nvSpPr>
          <p:cNvPr id="5" name="Content Placeholder 4"/>
          <p:cNvSpPr>
            <a:spLocks noGrp="1"/>
          </p:cNvSpPr>
          <p:nvPr>
            <p:ph sz="half" idx="1"/>
          </p:nvPr>
        </p:nvSpPr>
        <p:spPr/>
        <p:txBody>
          <a:bodyPr/>
          <a:lstStyle/>
          <a:p>
            <a:pPr marL="0" indent="0">
              <a:buFont typeface="Wingdings" charset="0"/>
              <a:buNone/>
              <a:defRPr/>
            </a:pPr>
            <a:r>
              <a:rPr lang="fi-FI" b="1" dirty="0" smtClean="0">
                <a:solidFill>
                  <a:schemeClr val="accent3"/>
                </a:solidFill>
                <a:ea typeface="ＭＳ Ｐゴシック" charset="0"/>
              </a:rPr>
              <a:t>Marcy S. Gelman, RN, MSN, MPH</a:t>
            </a:r>
            <a:r>
              <a:rPr lang="en-US" sz="2200" dirty="0" smtClean="0">
                <a:ea typeface="ＭＳ Ｐゴシック" charset="0"/>
              </a:rPr>
              <a:t/>
            </a:r>
            <a:br>
              <a:rPr lang="en-US" sz="2200" dirty="0" smtClean="0">
                <a:ea typeface="ＭＳ Ｐゴシック" charset="0"/>
              </a:rPr>
            </a:br>
            <a:r>
              <a:rPr lang="en-US" sz="2200" i="1" dirty="0" smtClean="0">
                <a:ea typeface="ＭＳ Ｐゴシック" charset="0"/>
              </a:rPr>
              <a:t>Director of Operations and Clinical Research </a:t>
            </a:r>
            <a:r>
              <a:rPr lang="en-US" sz="2200" dirty="0" smtClean="0">
                <a:ea typeface="ＭＳ Ｐゴシック" charset="0"/>
              </a:rPr>
              <a:t/>
            </a:r>
            <a:br>
              <a:rPr lang="en-US" sz="2200" dirty="0" smtClean="0">
                <a:ea typeface="ＭＳ Ｐゴシック" charset="0"/>
              </a:rPr>
            </a:br>
            <a:r>
              <a:rPr lang="en-US" sz="2200" dirty="0" smtClean="0">
                <a:ea typeface="ＭＳ Ｐゴシック" charset="0"/>
              </a:rPr>
              <a:t>The Fenway Institute</a:t>
            </a:r>
            <a:br>
              <a:rPr lang="en-US" sz="2200" dirty="0" smtClean="0">
                <a:ea typeface="ＭＳ Ｐゴシック" charset="0"/>
              </a:rPr>
            </a:br>
            <a:r>
              <a:rPr lang="en-US" sz="2200" dirty="0" smtClean="0">
                <a:ea typeface="ＭＳ Ｐゴシック" charset="0"/>
              </a:rPr>
              <a:t>Fenway Community Health</a:t>
            </a:r>
            <a:br>
              <a:rPr lang="en-US" sz="2200" dirty="0" smtClean="0">
                <a:ea typeface="ＭＳ Ｐゴシック" charset="0"/>
              </a:rPr>
            </a:br>
            <a:r>
              <a:rPr lang="en-US" sz="2200" dirty="0" smtClean="0">
                <a:ea typeface="ＭＳ Ｐゴシック" charset="0"/>
              </a:rPr>
              <a:t>Boston, Massachusetts</a:t>
            </a:r>
          </a:p>
        </p:txBody>
      </p:sp>
      <p:sp>
        <p:nvSpPr>
          <p:cNvPr id="6" name="Content Placeholder 5"/>
          <p:cNvSpPr>
            <a:spLocks noGrp="1"/>
          </p:cNvSpPr>
          <p:nvPr>
            <p:ph sz="half" idx="2"/>
          </p:nvPr>
        </p:nvSpPr>
        <p:spPr/>
        <p:txBody>
          <a:bodyPr/>
          <a:lstStyle/>
          <a:p>
            <a:pPr marL="0" indent="0">
              <a:buFont typeface="Wingdings" charset="0"/>
              <a:buNone/>
              <a:defRPr/>
            </a:pPr>
            <a:r>
              <a:rPr lang="en-US" b="1" dirty="0" smtClean="0">
                <a:solidFill>
                  <a:schemeClr val="accent3"/>
                </a:solidFill>
                <a:ea typeface="ＭＳ Ｐゴシック" charset="0"/>
              </a:rPr>
              <a:t>Kevin M. O’Hara, PA</a:t>
            </a:r>
            <a:r>
              <a:rPr lang="en-US" sz="2200" dirty="0" smtClean="0">
                <a:ea typeface="ＭＳ Ｐゴシック" charset="0"/>
              </a:rPr>
              <a:t/>
            </a:r>
            <a:br>
              <a:rPr lang="en-US" sz="2200" dirty="0" smtClean="0">
                <a:ea typeface="ＭＳ Ｐゴシック" charset="0"/>
              </a:rPr>
            </a:br>
            <a:r>
              <a:rPr lang="en-US" sz="2200" i="1" dirty="0" smtClean="0">
                <a:ea typeface="ＭＳ Ｐゴシック" charset="0"/>
              </a:rPr>
              <a:t>Assistant Professor of Medicine</a:t>
            </a:r>
            <a:r>
              <a:rPr lang="en-US" sz="2200" dirty="0" smtClean="0">
                <a:ea typeface="ＭＳ Ｐゴシック" charset="0"/>
              </a:rPr>
              <a:t/>
            </a:r>
            <a:br>
              <a:rPr lang="en-US" sz="2200" dirty="0" smtClean="0">
                <a:ea typeface="ＭＳ Ｐゴシック" charset="0"/>
              </a:rPr>
            </a:br>
            <a:r>
              <a:rPr lang="en-US" sz="2200" dirty="0">
                <a:ea typeface="ＭＳ Ｐゴシック" charset="0"/>
              </a:rPr>
              <a:t>Physician Associate Program </a:t>
            </a:r>
            <a:r>
              <a:rPr lang="en-US" sz="2200" dirty="0" smtClean="0">
                <a:ea typeface="ＭＳ Ｐゴシック" charset="0"/>
              </a:rPr>
              <a:t/>
            </a:r>
            <a:br>
              <a:rPr lang="en-US" sz="2200" dirty="0" smtClean="0">
                <a:ea typeface="ＭＳ Ｐゴシック" charset="0"/>
              </a:rPr>
            </a:br>
            <a:r>
              <a:rPr lang="en-US" sz="2200" dirty="0" smtClean="0">
                <a:ea typeface="ＭＳ Ｐゴシック" charset="0"/>
              </a:rPr>
              <a:t>Yale School of Medicine</a:t>
            </a:r>
            <a:br>
              <a:rPr lang="en-US" sz="2200" dirty="0" smtClean="0">
                <a:ea typeface="ＭＳ Ｐゴシック" charset="0"/>
              </a:rPr>
            </a:br>
            <a:r>
              <a:rPr lang="en-US" sz="2200" dirty="0" smtClean="0">
                <a:ea typeface="ＭＳ Ｐゴシック" charset="0"/>
              </a:rPr>
              <a:t>New Haven, Connecticut</a:t>
            </a:r>
            <a:endParaRPr lang="en-US" sz="2200" dirty="0">
              <a:ea typeface="ＭＳ Ｐゴシック"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0"/>
          <p:cNvSpPr>
            <a:spLocks noChangeArrowheads="1"/>
          </p:cNvSpPr>
          <p:nvPr/>
        </p:nvSpPr>
        <p:spPr bwMode="auto">
          <a:xfrm>
            <a:off x="5024438" y="2578100"/>
            <a:ext cx="925512" cy="2305050"/>
          </a:xfrm>
          <a:prstGeom prst="rect">
            <a:avLst/>
          </a:prstGeom>
          <a:solidFill>
            <a:schemeClr val="accent2">
              <a:alpha val="50195"/>
            </a:schemeClr>
          </a:solidFill>
          <a:ln w="9525" algn="ctr">
            <a:noFill/>
            <a:round/>
            <a:headEnd/>
            <a:tailEnd/>
          </a:ln>
        </p:spPr>
        <p:txBody>
          <a:bodyPr/>
          <a:lstStyle/>
          <a:p>
            <a:pPr eaLnBrk="1" hangingPunct="1"/>
            <a:endParaRPr lang="en-US" altLang="en-US">
              <a:cs typeface="Arial" charset="0"/>
            </a:endParaRPr>
          </a:p>
        </p:txBody>
      </p:sp>
      <p:sp>
        <p:nvSpPr>
          <p:cNvPr id="23556" name="Rectangle 51"/>
          <p:cNvSpPr>
            <a:spLocks noChangeArrowheads="1"/>
          </p:cNvSpPr>
          <p:nvPr/>
        </p:nvSpPr>
        <p:spPr bwMode="auto">
          <a:xfrm>
            <a:off x="5949950" y="2578100"/>
            <a:ext cx="841375" cy="2305050"/>
          </a:xfrm>
          <a:prstGeom prst="rect">
            <a:avLst/>
          </a:prstGeom>
          <a:solidFill>
            <a:schemeClr val="accent3">
              <a:alpha val="50196"/>
            </a:schemeClr>
          </a:solidFill>
          <a:ln>
            <a:noFill/>
          </a:ln>
          <a:extLst/>
        </p:spPr>
        <p:txBody>
          <a:bodyPr/>
          <a:lstStyle/>
          <a:p>
            <a:pPr eaLnBrk="1" hangingPunct="1">
              <a:defRPr/>
            </a:pPr>
            <a:endParaRPr lang="en-US" dirty="0">
              <a:ea typeface="ＭＳ Ｐゴシック" charset="0"/>
            </a:endParaRPr>
          </a:p>
        </p:txBody>
      </p:sp>
      <p:sp>
        <p:nvSpPr>
          <p:cNvPr id="35844" name="Rectangle 52"/>
          <p:cNvSpPr>
            <a:spLocks noChangeArrowheads="1"/>
          </p:cNvSpPr>
          <p:nvPr/>
        </p:nvSpPr>
        <p:spPr bwMode="auto">
          <a:xfrm>
            <a:off x="6791325" y="2578100"/>
            <a:ext cx="2024063" cy="2305050"/>
          </a:xfrm>
          <a:prstGeom prst="rect">
            <a:avLst/>
          </a:prstGeom>
          <a:solidFill>
            <a:schemeClr val="accent1">
              <a:alpha val="50195"/>
            </a:schemeClr>
          </a:solidFill>
          <a:ln w="9525">
            <a:noFill/>
            <a:round/>
            <a:headEnd/>
            <a:tailEnd/>
          </a:ln>
        </p:spPr>
        <p:txBody>
          <a:bodyPr/>
          <a:lstStyle/>
          <a:p>
            <a:pPr eaLnBrk="1" hangingPunct="1"/>
            <a:endParaRPr lang="en-US" altLang="en-US">
              <a:cs typeface="Arial" charset="0"/>
            </a:endParaRPr>
          </a:p>
        </p:txBody>
      </p:sp>
      <p:sp>
        <p:nvSpPr>
          <p:cNvPr id="35845" name="Title 1"/>
          <p:cNvSpPr>
            <a:spLocks noGrp="1"/>
          </p:cNvSpPr>
          <p:nvPr>
            <p:ph type="title"/>
          </p:nvPr>
        </p:nvSpPr>
        <p:spPr>
          <a:xfrm>
            <a:off x="382588" y="666750"/>
            <a:ext cx="8464550" cy="1103313"/>
          </a:xfrm>
        </p:spPr>
        <p:txBody>
          <a:bodyPr/>
          <a:lstStyle/>
          <a:p>
            <a:r>
              <a:rPr lang="en-US" altLang="en-US" smtClean="0"/>
              <a:t>Oral PrEP Reduces Incidence of HIV in MSM, Even With Incomplete Adherence</a:t>
            </a:r>
          </a:p>
        </p:txBody>
      </p:sp>
      <p:sp>
        <p:nvSpPr>
          <p:cNvPr id="35846" name="Content Placeholder 2"/>
          <p:cNvSpPr>
            <a:spLocks noGrp="1"/>
          </p:cNvSpPr>
          <p:nvPr>
            <p:ph type="body" sz="half" idx="1"/>
          </p:nvPr>
        </p:nvSpPr>
        <p:spPr>
          <a:xfrm>
            <a:off x="385763" y="1828800"/>
            <a:ext cx="3919537" cy="4546600"/>
          </a:xfrm>
        </p:spPr>
        <p:txBody>
          <a:bodyPr/>
          <a:lstStyle/>
          <a:p>
            <a:r>
              <a:rPr lang="en-US" altLang="en-US" sz="1800" smtClean="0"/>
              <a:t>iPreX OLE: open-label extension of iPrEX trial of daily TDF/FTC oral PrEP in MSM and transgender women (N = 1603)</a:t>
            </a:r>
          </a:p>
          <a:p>
            <a:r>
              <a:rPr lang="en-US" altLang="en-US" sz="1800" smtClean="0"/>
              <a:t>100% adherence was not required to attain full benefit </a:t>
            </a:r>
            <a:br>
              <a:rPr lang="en-US" altLang="en-US" sz="1800" smtClean="0"/>
            </a:br>
            <a:r>
              <a:rPr lang="en-US" altLang="en-US" sz="1800" smtClean="0"/>
              <a:t>from PrEP</a:t>
            </a:r>
          </a:p>
          <a:p>
            <a:pPr lvl="1"/>
            <a:r>
              <a:rPr lang="en-US" altLang="en-US" sz="1600" smtClean="0"/>
              <a:t>Benefit of 4-6 tablets/wk similar to 7 tablets/wk</a:t>
            </a:r>
          </a:p>
          <a:p>
            <a:pPr lvl="1"/>
            <a:r>
              <a:rPr lang="en-US" altLang="en-US" sz="1600" smtClean="0"/>
              <a:t>2-3 tablets/wk also associated with significant risk reduction</a:t>
            </a:r>
          </a:p>
          <a:p>
            <a:r>
              <a:rPr lang="en-US" altLang="en-US" sz="1800" smtClean="0"/>
              <a:t>Higher levels of sexual risk taking at baseline were associated with greater adherence to PrEP</a:t>
            </a:r>
          </a:p>
        </p:txBody>
      </p:sp>
      <p:sp>
        <p:nvSpPr>
          <p:cNvPr id="35847" name="Text Box 11"/>
          <p:cNvSpPr txBox="1">
            <a:spLocks noChangeArrowheads="1"/>
          </p:cNvSpPr>
          <p:nvPr/>
        </p:nvSpPr>
        <p:spPr bwMode="auto">
          <a:xfrm>
            <a:off x="284163" y="6359525"/>
            <a:ext cx="8561387" cy="307975"/>
          </a:xfrm>
          <a:prstGeom prst="rect">
            <a:avLst/>
          </a:prstGeom>
          <a:noFill/>
          <a:ln w="9525">
            <a:noFill/>
            <a:miter lim="800000"/>
            <a:headEnd/>
            <a:tailEnd/>
          </a:ln>
        </p:spPr>
        <p:txBody>
          <a:bodyPr anchor="b">
            <a:spAutoFit/>
          </a:bodyPr>
          <a:lstStyle/>
          <a:p>
            <a:pPr eaLnBrk="1" hangingPunct="1">
              <a:buFont typeface="Wingdings" pitchFamily="2" charset="2"/>
              <a:buNone/>
            </a:pPr>
            <a:r>
              <a:rPr lang="en-US" altLang="en-US" sz="1400" b="0">
                <a:solidFill>
                  <a:schemeClr val="bg2"/>
                </a:solidFill>
                <a:cs typeface="Arial" charset="0"/>
              </a:rPr>
              <a:t>1. Grant R, et al. IAC 2014. Abstract TUAC0105LB. 2. Grant R, et al. Lancet Infect Dis. 2014;14:820-829.</a:t>
            </a:r>
          </a:p>
        </p:txBody>
      </p:sp>
      <p:sp>
        <p:nvSpPr>
          <p:cNvPr id="35848" name="TextBox 7"/>
          <p:cNvSpPr txBox="1">
            <a:spLocks noChangeArrowheads="1"/>
          </p:cNvSpPr>
          <p:nvPr/>
        </p:nvSpPr>
        <p:spPr bwMode="auto">
          <a:xfrm>
            <a:off x="5033963" y="2259013"/>
            <a:ext cx="3813175" cy="277812"/>
          </a:xfrm>
          <a:prstGeom prst="rect">
            <a:avLst/>
          </a:prstGeom>
          <a:noFill/>
          <a:ln w="9525">
            <a:noFill/>
            <a:miter lim="800000"/>
            <a:headEnd/>
            <a:tailEnd/>
          </a:ln>
        </p:spPr>
        <p:txBody>
          <a:bodyPr>
            <a:spAutoFit/>
          </a:bodyPr>
          <a:lstStyle/>
          <a:p>
            <a:pPr algn="ctr" eaLnBrk="1" hangingPunct="1">
              <a:buFont typeface="Arial" charset="0"/>
              <a:buNone/>
            </a:pPr>
            <a:r>
              <a:rPr lang="en-US" altLang="en-US" sz="1200">
                <a:cs typeface="Arial" charset="0"/>
              </a:rPr>
              <a:t>HIV Incidence and Drug Concentrations</a:t>
            </a:r>
          </a:p>
        </p:txBody>
      </p:sp>
      <p:cxnSp>
        <p:nvCxnSpPr>
          <p:cNvPr id="35849" name="Straight Connector 9"/>
          <p:cNvCxnSpPr>
            <a:cxnSpLocks noChangeShapeType="1"/>
          </p:cNvCxnSpPr>
          <p:nvPr/>
        </p:nvCxnSpPr>
        <p:spPr bwMode="auto">
          <a:xfrm>
            <a:off x="5021263" y="2573338"/>
            <a:ext cx="0" cy="2298700"/>
          </a:xfrm>
          <a:prstGeom prst="line">
            <a:avLst/>
          </a:prstGeom>
          <a:noFill/>
          <a:ln w="28575">
            <a:solidFill>
              <a:schemeClr val="tx1"/>
            </a:solidFill>
            <a:round/>
            <a:headEnd/>
            <a:tailEnd/>
          </a:ln>
        </p:spPr>
      </p:cxnSp>
      <p:cxnSp>
        <p:nvCxnSpPr>
          <p:cNvPr id="35850" name="Straight Connector 11"/>
          <p:cNvCxnSpPr>
            <a:cxnSpLocks noChangeShapeType="1"/>
          </p:cNvCxnSpPr>
          <p:nvPr/>
        </p:nvCxnSpPr>
        <p:spPr bwMode="auto">
          <a:xfrm>
            <a:off x="5006975" y="4876800"/>
            <a:ext cx="3813175" cy="0"/>
          </a:xfrm>
          <a:prstGeom prst="line">
            <a:avLst/>
          </a:prstGeom>
          <a:noFill/>
          <a:ln w="28575">
            <a:solidFill>
              <a:schemeClr val="tx1"/>
            </a:solidFill>
            <a:round/>
            <a:headEnd/>
            <a:tailEnd/>
          </a:ln>
        </p:spPr>
      </p:cxnSp>
      <p:grpSp>
        <p:nvGrpSpPr>
          <p:cNvPr id="35851" name="Group 20"/>
          <p:cNvGrpSpPr>
            <a:grpSpLocks/>
          </p:cNvGrpSpPr>
          <p:nvPr/>
        </p:nvGrpSpPr>
        <p:grpSpPr bwMode="auto">
          <a:xfrm>
            <a:off x="4949825" y="2679700"/>
            <a:ext cx="66675" cy="2120900"/>
            <a:chOff x="4950259" y="3552345"/>
            <a:chExt cx="66749" cy="2121539"/>
          </a:xfrm>
        </p:grpSpPr>
        <p:cxnSp>
          <p:nvCxnSpPr>
            <p:cNvPr id="35898" name="Straight Connector 14"/>
            <p:cNvCxnSpPr>
              <a:cxnSpLocks noChangeShapeType="1"/>
            </p:cNvCxnSpPr>
            <p:nvPr/>
          </p:nvCxnSpPr>
          <p:spPr bwMode="auto">
            <a:xfrm>
              <a:off x="4950259" y="3552345"/>
              <a:ext cx="64008" cy="0"/>
            </a:xfrm>
            <a:prstGeom prst="line">
              <a:avLst/>
            </a:prstGeom>
            <a:noFill/>
            <a:ln w="28575">
              <a:solidFill>
                <a:schemeClr val="tx1"/>
              </a:solidFill>
              <a:round/>
              <a:headEnd/>
              <a:tailEnd/>
            </a:ln>
          </p:spPr>
        </p:cxnSp>
        <p:cxnSp>
          <p:nvCxnSpPr>
            <p:cNvPr id="35899" name="Straight Connector 15"/>
            <p:cNvCxnSpPr>
              <a:cxnSpLocks noChangeShapeType="1"/>
            </p:cNvCxnSpPr>
            <p:nvPr/>
          </p:nvCxnSpPr>
          <p:spPr bwMode="auto">
            <a:xfrm>
              <a:off x="4953000" y="3976652"/>
              <a:ext cx="64008" cy="0"/>
            </a:xfrm>
            <a:prstGeom prst="line">
              <a:avLst/>
            </a:prstGeom>
            <a:noFill/>
            <a:ln w="28575">
              <a:solidFill>
                <a:schemeClr val="tx1"/>
              </a:solidFill>
              <a:round/>
              <a:headEnd/>
              <a:tailEnd/>
            </a:ln>
          </p:spPr>
        </p:cxnSp>
        <p:cxnSp>
          <p:nvCxnSpPr>
            <p:cNvPr id="35900" name="Straight Connector 16"/>
            <p:cNvCxnSpPr>
              <a:cxnSpLocks noChangeShapeType="1"/>
            </p:cNvCxnSpPr>
            <p:nvPr/>
          </p:nvCxnSpPr>
          <p:spPr bwMode="auto">
            <a:xfrm>
              <a:off x="4950259" y="4404250"/>
              <a:ext cx="64008" cy="0"/>
            </a:xfrm>
            <a:prstGeom prst="line">
              <a:avLst/>
            </a:prstGeom>
            <a:noFill/>
            <a:ln w="28575">
              <a:solidFill>
                <a:schemeClr val="tx1"/>
              </a:solidFill>
              <a:round/>
              <a:headEnd/>
              <a:tailEnd/>
            </a:ln>
          </p:spPr>
        </p:cxnSp>
        <p:cxnSp>
          <p:nvCxnSpPr>
            <p:cNvPr id="35901" name="Straight Connector 17"/>
            <p:cNvCxnSpPr>
              <a:cxnSpLocks noChangeShapeType="1"/>
            </p:cNvCxnSpPr>
            <p:nvPr/>
          </p:nvCxnSpPr>
          <p:spPr bwMode="auto">
            <a:xfrm>
              <a:off x="4953000" y="4828557"/>
              <a:ext cx="64008" cy="0"/>
            </a:xfrm>
            <a:prstGeom prst="line">
              <a:avLst/>
            </a:prstGeom>
            <a:noFill/>
            <a:ln w="28575">
              <a:solidFill>
                <a:schemeClr val="tx1"/>
              </a:solidFill>
              <a:round/>
              <a:headEnd/>
              <a:tailEnd/>
            </a:ln>
          </p:spPr>
        </p:cxnSp>
        <p:cxnSp>
          <p:nvCxnSpPr>
            <p:cNvPr id="35902" name="Straight Connector 18"/>
            <p:cNvCxnSpPr>
              <a:cxnSpLocks noChangeShapeType="1"/>
            </p:cNvCxnSpPr>
            <p:nvPr/>
          </p:nvCxnSpPr>
          <p:spPr bwMode="auto">
            <a:xfrm>
              <a:off x="4950259" y="5249577"/>
              <a:ext cx="64008" cy="0"/>
            </a:xfrm>
            <a:prstGeom prst="line">
              <a:avLst/>
            </a:prstGeom>
            <a:noFill/>
            <a:ln w="28575">
              <a:solidFill>
                <a:schemeClr val="tx1"/>
              </a:solidFill>
              <a:round/>
              <a:headEnd/>
              <a:tailEnd/>
            </a:ln>
          </p:spPr>
        </p:cxnSp>
        <p:cxnSp>
          <p:nvCxnSpPr>
            <p:cNvPr id="35903" name="Straight Connector 19"/>
            <p:cNvCxnSpPr>
              <a:cxnSpLocks noChangeShapeType="1"/>
            </p:cNvCxnSpPr>
            <p:nvPr/>
          </p:nvCxnSpPr>
          <p:spPr bwMode="auto">
            <a:xfrm>
              <a:off x="4953000" y="5673884"/>
              <a:ext cx="64008" cy="0"/>
            </a:xfrm>
            <a:prstGeom prst="line">
              <a:avLst/>
            </a:prstGeom>
            <a:noFill/>
            <a:ln w="28575">
              <a:solidFill>
                <a:schemeClr val="tx1"/>
              </a:solidFill>
              <a:round/>
              <a:headEnd/>
              <a:tailEnd/>
            </a:ln>
          </p:spPr>
        </p:cxnSp>
      </p:grpSp>
      <p:cxnSp>
        <p:nvCxnSpPr>
          <p:cNvPr id="35852" name="Straight Connector 22"/>
          <p:cNvCxnSpPr>
            <a:cxnSpLocks noChangeShapeType="1"/>
          </p:cNvCxnSpPr>
          <p:nvPr/>
        </p:nvCxnSpPr>
        <p:spPr bwMode="auto">
          <a:xfrm>
            <a:off x="5114925" y="4889500"/>
            <a:ext cx="0" cy="66675"/>
          </a:xfrm>
          <a:prstGeom prst="line">
            <a:avLst/>
          </a:prstGeom>
          <a:noFill/>
          <a:ln w="28575">
            <a:solidFill>
              <a:schemeClr val="tx1"/>
            </a:solidFill>
            <a:round/>
            <a:headEnd/>
            <a:tailEnd/>
          </a:ln>
        </p:spPr>
      </p:cxnSp>
      <p:cxnSp>
        <p:nvCxnSpPr>
          <p:cNvPr id="35853" name="Straight Connector 23"/>
          <p:cNvCxnSpPr>
            <a:cxnSpLocks noChangeShapeType="1"/>
          </p:cNvCxnSpPr>
          <p:nvPr/>
        </p:nvCxnSpPr>
        <p:spPr bwMode="auto">
          <a:xfrm>
            <a:off x="5148263" y="4889500"/>
            <a:ext cx="0" cy="66675"/>
          </a:xfrm>
          <a:prstGeom prst="line">
            <a:avLst/>
          </a:prstGeom>
          <a:noFill/>
          <a:ln w="28575">
            <a:solidFill>
              <a:schemeClr val="tx1"/>
            </a:solidFill>
            <a:round/>
            <a:headEnd/>
            <a:tailEnd/>
          </a:ln>
        </p:spPr>
      </p:cxnSp>
      <p:cxnSp>
        <p:nvCxnSpPr>
          <p:cNvPr id="35854" name="Straight Connector 24"/>
          <p:cNvCxnSpPr>
            <a:cxnSpLocks noChangeShapeType="1"/>
          </p:cNvCxnSpPr>
          <p:nvPr/>
        </p:nvCxnSpPr>
        <p:spPr bwMode="auto">
          <a:xfrm>
            <a:off x="5953125" y="4889500"/>
            <a:ext cx="0" cy="66675"/>
          </a:xfrm>
          <a:prstGeom prst="line">
            <a:avLst/>
          </a:prstGeom>
          <a:noFill/>
          <a:ln w="28575">
            <a:solidFill>
              <a:schemeClr val="tx1"/>
            </a:solidFill>
            <a:round/>
            <a:headEnd/>
            <a:tailEnd/>
          </a:ln>
        </p:spPr>
      </p:cxnSp>
      <p:cxnSp>
        <p:nvCxnSpPr>
          <p:cNvPr id="35855" name="Straight Connector 25"/>
          <p:cNvCxnSpPr>
            <a:cxnSpLocks noChangeShapeType="1"/>
          </p:cNvCxnSpPr>
          <p:nvPr/>
        </p:nvCxnSpPr>
        <p:spPr bwMode="auto">
          <a:xfrm>
            <a:off x="6315075" y="4889500"/>
            <a:ext cx="0" cy="66675"/>
          </a:xfrm>
          <a:prstGeom prst="line">
            <a:avLst/>
          </a:prstGeom>
          <a:noFill/>
          <a:ln w="28575">
            <a:solidFill>
              <a:schemeClr val="tx1"/>
            </a:solidFill>
            <a:round/>
            <a:headEnd/>
            <a:tailEnd/>
          </a:ln>
        </p:spPr>
      </p:cxnSp>
      <p:cxnSp>
        <p:nvCxnSpPr>
          <p:cNvPr id="35856" name="Straight Connector 26"/>
          <p:cNvCxnSpPr>
            <a:cxnSpLocks noChangeShapeType="1"/>
          </p:cNvCxnSpPr>
          <p:nvPr/>
        </p:nvCxnSpPr>
        <p:spPr bwMode="auto">
          <a:xfrm>
            <a:off x="6802438" y="4889500"/>
            <a:ext cx="0" cy="66675"/>
          </a:xfrm>
          <a:prstGeom prst="line">
            <a:avLst/>
          </a:prstGeom>
          <a:noFill/>
          <a:ln w="28575">
            <a:solidFill>
              <a:schemeClr val="tx1"/>
            </a:solidFill>
            <a:round/>
            <a:headEnd/>
            <a:tailEnd/>
          </a:ln>
        </p:spPr>
      </p:cxnSp>
      <p:cxnSp>
        <p:nvCxnSpPr>
          <p:cNvPr id="35857" name="Straight Connector 27"/>
          <p:cNvCxnSpPr>
            <a:cxnSpLocks noChangeShapeType="1"/>
          </p:cNvCxnSpPr>
          <p:nvPr/>
        </p:nvCxnSpPr>
        <p:spPr bwMode="auto">
          <a:xfrm>
            <a:off x="7513638" y="4889500"/>
            <a:ext cx="0" cy="66675"/>
          </a:xfrm>
          <a:prstGeom prst="line">
            <a:avLst/>
          </a:prstGeom>
          <a:noFill/>
          <a:ln w="28575">
            <a:solidFill>
              <a:schemeClr val="tx1"/>
            </a:solidFill>
            <a:round/>
            <a:headEnd/>
            <a:tailEnd/>
          </a:ln>
        </p:spPr>
      </p:cxnSp>
      <p:cxnSp>
        <p:nvCxnSpPr>
          <p:cNvPr id="35858" name="Straight Connector 28"/>
          <p:cNvCxnSpPr>
            <a:cxnSpLocks noChangeShapeType="1"/>
          </p:cNvCxnSpPr>
          <p:nvPr/>
        </p:nvCxnSpPr>
        <p:spPr bwMode="auto">
          <a:xfrm>
            <a:off x="8115300" y="4889500"/>
            <a:ext cx="0" cy="66675"/>
          </a:xfrm>
          <a:prstGeom prst="line">
            <a:avLst/>
          </a:prstGeom>
          <a:noFill/>
          <a:ln w="28575">
            <a:solidFill>
              <a:schemeClr val="tx1"/>
            </a:solidFill>
            <a:round/>
            <a:headEnd/>
            <a:tailEnd/>
          </a:ln>
        </p:spPr>
      </p:cxnSp>
      <p:cxnSp>
        <p:nvCxnSpPr>
          <p:cNvPr id="35859" name="Straight Connector 29"/>
          <p:cNvCxnSpPr>
            <a:cxnSpLocks noChangeShapeType="1"/>
          </p:cNvCxnSpPr>
          <p:nvPr/>
        </p:nvCxnSpPr>
        <p:spPr bwMode="auto">
          <a:xfrm>
            <a:off x="8716963" y="4889500"/>
            <a:ext cx="0" cy="66675"/>
          </a:xfrm>
          <a:prstGeom prst="line">
            <a:avLst/>
          </a:prstGeom>
          <a:noFill/>
          <a:ln w="28575">
            <a:solidFill>
              <a:schemeClr val="tx1"/>
            </a:solidFill>
            <a:round/>
            <a:headEnd/>
            <a:tailEnd/>
          </a:ln>
        </p:spPr>
      </p:cxnSp>
      <p:sp>
        <p:nvSpPr>
          <p:cNvPr id="35860" name="Freeform 37"/>
          <p:cNvSpPr>
            <a:spLocks/>
          </p:cNvSpPr>
          <p:nvPr/>
        </p:nvSpPr>
        <p:spPr bwMode="auto">
          <a:xfrm>
            <a:off x="5094288" y="3048000"/>
            <a:ext cx="3582987" cy="1831975"/>
          </a:xfrm>
          <a:custGeom>
            <a:avLst/>
            <a:gdLst>
              <a:gd name="T0" fmla="*/ 0 w 3581949"/>
              <a:gd name="T1" fmla="*/ 0 h 1832637"/>
              <a:gd name="T2" fmla="*/ 1113292 w 3581949"/>
              <a:gd name="T3" fmla="*/ 1540844 h 1832637"/>
              <a:gd name="T4" fmla="*/ 3597551 w 3581949"/>
              <a:gd name="T5" fmla="*/ 1733858 h 1832637"/>
              <a:gd name="T6" fmla="*/ 0 60000 65536"/>
              <a:gd name="T7" fmla="*/ 0 60000 65536"/>
              <a:gd name="T8" fmla="*/ 0 60000 65536"/>
              <a:gd name="T9" fmla="*/ 0 w 3581949"/>
              <a:gd name="T10" fmla="*/ 0 h 1832637"/>
              <a:gd name="T11" fmla="*/ 3581949 w 3581949"/>
              <a:gd name="T12" fmla="*/ 1832637 h 1832637"/>
            </a:gdLst>
            <a:ahLst/>
            <a:cxnLst>
              <a:cxn ang="T6">
                <a:pos x="T0" y="T1"/>
              </a:cxn>
              <a:cxn ang="T7">
                <a:pos x="T2" y="T3"/>
              </a:cxn>
              <a:cxn ang="T8">
                <a:pos x="T4" y="T5"/>
              </a:cxn>
            </a:cxnLst>
            <a:rect l="T9" t="T10" r="T11" b="T12"/>
            <a:pathLst>
              <a:path w="3581949" h="1832637">
                <a:moveTo>
                  <a:pt x="0" y="0"/>
                </a:moveTo>
                <a:cubicBezTo>
                  <a:pt x="222569" y="635365"/>
                  <a:pt x="445139" y="1270731"/>
                  <a:pt x="1108463" y="1549217"/>
                </a:cubicBezTo>
                <a:cubicBezTo>
                  <a:pt x="1701069" y="1832637"/>
                  <a:pt x="3103369" y="1722997"/>
                  <a:pt x="3581949" y="1743280"/>
                </a:cubicBezTo>
              </a:path>
            </a:pathLst>
          </a:custGeom>
          <a:noFill/>
          <a:ln w="28575" cap="flat" cmpd="sng">
            <a:solidFill>
              <a:schemeClr val="tx2"/>
            </a:solidFill>
            <a:prstDash val="solid"/>
            <a:round/>
            <a:headEnd type="none" w="med" len="med"/>
            <a:tailEnd type="none" w="med" len="med"/>
          </a:ln>
        </p:spPr>
        <p:txBody>
          <a:bodyPr anchor="ctr"/>
          <a:lstStyle/>
          <a:p>
            <a:endParaRPr lang="en-US"/>
          </a:p>
        </p:txBody>
      </p:sp>
      <p:grpSp>
        <p:nvGrpSpPr>
          <p:cNvPr id="35861" name="Group 62"/>
          <p:cNvGrpSpPr>
            <a:grpSpLocks/>
          </p:cNvGrpSpPr>
          <p:nvPr/>
        </p:nvGrpSpPr>
        <p:grpSpPr bwMode="auto">
          <a:xfrm>
            <a:off x="4667250" y="2554288"/>
            <a:ext cx="363538" cy="2381250"/>
            <a:chOff x="4588973" y="3427918"/>
            <a:chExt cx="364027" cy="2380365"/>
          </a:xfrm>
        </p:grpSpPr>
        <p:sp>
          <p:nvSpPr>
            <p:cNvPr id="35892" name="TextBox 53"/>
            <p:cNvSpPr txBox="1">
              <a:spLocks noChangeArrowheads="1"/>
            </p:cNvSpPr>
            <p:nvPr/>
          </p:nvSpPr>
          <p:spPr bwMode="auto">
            <a:xfrm>
              <a:off x="4588973" y="3427918"/>
              <a:ext cx="364027" cy="258532"/>
            </a:xfrm>
            <a:prstGeom prst="rect">
              <a:avLst/>
            </a:prstGeom>
            <a:noFill/>
            <a:ln w="9525">
              <a:noFill/>
              <a:miter lim="800000"/>
              <a:headEnd/>
              <a:tailEnd/>
            </a:ln>
          </p:spPr>
          <p:txBody>
            <a:bodyPr>
              <a:spAutoFit/>
            </a:bodyPr>
            <a:lstStyle/>
            <a:p>
              <a:pPr algn="r" eaLnBrk="1" hangingPunct="1">
                <a:buFont typeface="Arial" charset="0"/>
                <a:buNone/>
              </a:pPr>
              <a:r>
                <a:rPr lang="en-US" altLang="en-US" sz="1200" b="0">
                  <a:cs typeface="Arial" charset="0"/>
                </a:rPr>
                <a:t>5</a:t>
              </a:r>
            </a:p>
          </p:txBody>
        </p:sp>
        <p:sp>
          <p:nvSpPr>
            <p:cNvPr id="35893" name="TextBox 54"/>
            <p:cNvSpPr txBox="1">
              <a:spLocks noChangeArrowheads="1"/>
            </p:cNvSpPr>
            <p:nvPr/>
          </p:nvSpPr>
          <p:spPr bwMode="auto">
            <a:xfrm>
              <a:off x="4588973" y="3848283"/>
              <a:ext cx="364027" cy="258532"/>
            </a:xfrm>
            <a:prstGeom prst="rect">
              <a:avLst/>
            </a:prstGeom>
            <a:noFill/>
            <a:ln w="9525">
              <a:noFill/>
              <a:miter lim="800000"/>
              <a:headEnd/>
              <a:tailEnd/>
            </a:ln>
          </p:spPr>
          <p:txBody>
            <a:bodyPr>
              <a:spAutoFit/>
            </a:bodyPr>
            <a:lstStyle/>
            <a:p>
              <a:pPr algn="r" eaLnBrk="1" hangingPunct="1">
                <a:buFont typeface="Arial" charset="0"/>
                <a:buNone/>
              </a:pPr>
              <a:r>
                <a:rPr lang="en-US" altLang="en-US" sz="1200" b="0">
                  <a:cs typeface="Arial" charset="0"/>
                </a:rPr>
                <a:t>4</a:t>
              </a:r>
            </a:p>
          </p:txBody>
        </p:sp>
        <p:sp>
          <p:nvSpPr>
            <p:cNvPr id="35894" name="TextBox 55"/>
            <p:cNvSpPr txBox="1">
              <a:spLocks noChangeArrowheads="1"/>
            </p:cNvSpPr>
            <p:nvPr/>
          </p:nvSpPr>
          <p:spPr bwMode="auto">
            <a:xfrm>
              <a:off x="4588973" y="4277314"/>
              <a:ext cx="364027" cy="258532"/>
            </a:xfrm>
            <a:prstGeom prst="rect">
              <a:avLst/>
            </a:prstGeom>
            <a:noFill/>
            <a:ln w="9525">
              <a:noFill/>
              <a:miter lim="800000"/>
              <a:headEnd/>
              <a:tailEnd/>
            </a:ln>
          </p:spPr>
          <p:txBody>
            <a:bodyPr>
              <a:spAutoFit/>
            </a:bodyPr>
            <a:lstStyle/>
            <a:p>
              <a:pPr algn="r" eaLnBrk="1" hangingPunct="1">
                <a:buFont typeface="Arial" charset="0"/>
                <a:buNone/>
              </a:pPr>
              <a:r>
                <a:rPr lang="en-US" altLang="en-US" sz="1200" b="0">
                  <a:cs typeface="Arial" charset="0"/>
                </a:rPr>
                <a:t>3</a:t>
              </a:r>
            </a:p>
          </p:txBody>
        </p:sp>
        <p:sp>
          <p:nvSpPr>
            <p:cNvPr id="35895" name="TextBox 56"/>
            <p:cNvSpPr txBox="1">
              <a:spLocks noChangeArrowheads="1"/>
            </p:cNvSpPr>
            <p:nvPr/>
          </p:nvSpPr>
          <p:spPr bwMode="auto">
            <a:xfrm>
              <a:off x="4588973" y="4697679"/>
              <a:ext cx="364027" cy="258532"/>
            </a:xfrm>
            <a:prstGeom prst="rect">
              <a:avLst/>
            </a:prstGeom>
            <a:noFill/>
            <a:ln w="9525">
              <a:noFill/>
              <a:miter lim="800000"/>
              <a:headEnd/>
              <a:tailEnd/>
            </a:ln>
          </p:spPr>
          <p:txBody>
            <a:bodyPr>
              <a:spAutoFit/>
            </a:bodyPr>
            <a:lstStyle/>
            <a:p>
              <a:pPr algn="r" eaLnBrk="1" hangingPunct="1">
                <a:buFont typeface="Arial" charset="0"/>
                <a:buNone/>
              </a:pPr>
              <a:r>
                <a:rPr lang="en-US" altLang="en-US" sz="1200" b="0">
                  <a:cs typeface="Arial" charset="0"/>
                </a:rPr>
                <a:t>2</a:t>
              </a:r>
            </a:p>
          </p:txBody>
        </p:sp>
        <p:sp>
          <p:nvSpPr>
            <p:cNvPr id="35896" name="TextBox 60"/>
            <p:cNvSpPr txBox="1">
              <a:spLocks noChangeArrowheads="1"/>
            </p:cNvSpPr>
            <p:nvPr/>
          </p:nvSpPr>
          <p:spPr bwMode="auto">
            <a:xfrm>
              <a:off x="4588973" y="5129386"/>
              <a:ext cx="364027" cy="258532"/>
            </a:xfrm>
            <a:prstGeom prst="rect">
              <a:avLst/>
            </a:prstGeom>
            <a:noFill/>
            <a:ln w="9525">
              <a:noFill/>
              <a:miter lim="800000"/>
              <a:headEnd/>
              <a:tailEnd/>
            </a:ln>
          </p:spPr>
          <p:txBody>
            <a:bodyPr>
              <a:spAutoFit/>
            </a:bodyPr>
            <a:lstStyle/>
            <a:p>
              <a:pPr algn="r" eaLnBrk="1" hangingPunct="1">
                <a:buFont typeface="Arial" charset="0"/>
                <a:buNone/>
              </a:pPr>
              <a:r>
                <a:rPr lang="en-US" altLang="en-US" sz="1200" b="0">
                  <a:cs typeface="Arial" charset="0"/>
                </a:rPr>
                <a:t>1</a:t>
              </a:r>
            </a:p>
          </p:txBody>
        </p:sp>
        <p:sp>
          <p:nvSpPr>
            <p:cNvPr id="35897" name="TextBox 61"/>
            <p:cNvSpPr txBox="1">
              <a:spLocks noChangeArrowheads="1"/>
            </p:cNvSpPr>
            <p:nvPr/>
          </p:nvSpPr>
          <p:spPr bwMode="auto">
            <a:xfrm>
              <a:off x="4588973" y="5549751"/>
              <a:ext cx="364027" cy="258532"/>
            </a:xfrm>
            <a:prstGeom prst="rect">
              <a:avLst/>
            </a:prstGeom>
            <a:noFill/>
            <a:ln w="9525">
              <a:noFill/>
              <a:miter lim="800000"/>
              <a:headEnd/>
              <a:tailEnd/>
            </a:ln>
          </p:spPr>
          <p:txBody>
            <a:bodyPr>
              <a:spAutoFit/>
            </a:bodyPr>
            <a:lstStyle/>
            <a:p>
              <a:pPr algn="r" eaLnBrk="1" hangingPunct="1">
                <a:buFont typeface="Arial" charset="0"/>
                <a:buNone/>
              </a:pPr>
              <a:r>
                <a:rPr lang="en-US" altLang="en-US" sz="1200" b="0">
                  <a:cs typeface="Arial" charset="0"/>
                </a:rPr>
                <a:t>0</a:t>
              </a:r>
            </a:p>
          </p:txBody>
        </p:sp>
      </p:grpSp>
      <p:grpSp>
        <p:nvGrpSpPr>
          <p:cNvPr id="35862" name="Group 72"/>
          <p:cNvGrpSpPr>
            <a:grpSpLocks/>
          </p:cNvGrpSpPr>
          <p:nvPr/>
        </p:nvGrpSpPr>
        <p:grpSpPr bwMode="auto">
          <a:xfrm>
            <a:off x="4935538" y="4916488"/>
            <a:ext cx="4070350" cy="280987"/>
            <a:chOff x="4936290" y="5837391"/>
            <a:chExt cx="4069032" cy="280693"/>
          </a:xfrm>
        </p:grpSpPr>
        <p:sp>
          <p:nvSpPr>
            <p:cNvPr id="35884" name="TextBox 63"/>
            <p:cNvSpPr txBox="1">
              <a:spLocks noChangeArrowheads="1"/>
            </p:cNvSpPr>
            <p:nvPr/>
          </p:nvSpPr>
          <p:spPr bwMode="auto">
            <a:xfrm>
              <a:off x="8433280" y="5837391"/>
              <a:ext cx="572042" cy="276752"/>
            </a:xfrm>
            <a:prstGeom prst="rect">
              <a:avLst/>
            </a:prstGeom>
            <a:noFill/>
            <a:ln w="9525">
              <a:noFill/>
              <a:miter lim="800000"/>
              <a:headEnd/>
              <a:tailEnd/>
            </a:ln>
          </p:spPr>
          <p:txBody>
            <a:bodyPr>
              <a:spAutoFit/>
            </a:bodyPr>
            <a:lstStyle/>
            <a:p>
              <a:pPr algn="ctr" eaLnBrk="1" hangingPunct="1">
                <a:buFont typeface="Arial" charset="0"/>
                <a:buNone/>
              </a:pPr>
              <a:r>
                <a:rPr lang="en-US" altLang="en-US" sz="1200" b="0">
                  <a:cs typeface="Arial" charset="0"/>
                </a:rPr>
                <a:t>1500</a:t>
              </a:r>
            </a:p>
          </p:txBody>
        </p:sp>
        <p:sp>
          <p:nvSpPr>
            <p:cNvPr id="35885" name="TextBox 64"/>
            <p:cNvSpPr txBox="1">
              <a:spLocks noChangeArrowheads="1"/>
            </p:cNvSpPr>
            <p:nvPr/>
          </p:nvSpPr>
          <p:spPr bwMode="auto">
            <a:xfrm>
              <a:off x="7828742" y="5837395"/>
              <a:ext cx="572042" cy="276752"/>
            </a:xfrm>
            <a:prstGeom prst="rect">
              <a:avLst/>
            </a:prstGeom>
            <a:noFill/>
            <a:ln w="9525">
              <a:noFill/>
              <a:miter lim="800000"/>
              <a:headEnd/>
              <a:tailEnd/>
            </a:ln>
          </p:spPr>
          <p:txBody>
            <a:bodyPr>
              <a:spAutoFit/>
            </a:bodyPr>
            <a:lstStyle/>
            <a:p>
              <a:pPr algn="ctr" eaLnBrk="1" hangingPunct="1">
                <a:buFont typeface="Arial" charset="0"/>
                <a:buNone/>
              </a:pPr>
              <a:r>
                <a:rPr lang="en-US" altLang="en-US" sz="1200" b="0">
                  <a:cs typeface="Arial" charset="0"/>
                </a:rPr>
                <a:t>1250</a:t>
              </a:r>
            </a:p>
          </p:txBody>
        </p:sp>
        <p:sp>
          <p:nvSpPr>
            <p:cNvPr id="35886" name="TextBox 65"/>
            <p:cNvSpPr txBox="1">
              <a:spLocks noChangeArrowheads="1"/>
            </p:cNvSpPr>
            <p:nvPr/>
          </p:nvSpPr>
          <p:spPr bwMode="auto">
            <a:xfrm>
              <a:off x="7228522" y="5837395"/>
              <a:ext cx="572042" cy="276752"/>
            </a:xfrm>
            <a:prstGeom prst="rect">
              <a:avLst/>
            </a:prstGeom>
            <a:noFill/>
            <a:ln w="9525">
              <a:noFill/>
              <a:miter lim="800000"/>
              <a:headEnd/>
              <a:tailEnd/>
            </a:ln>
          </p:spPr>
          <p:txBody>
            <a:bodyPr>
              <a:spAutoFit/>
            </a:bodyPr>
            <a:lstStyle/>
            <a:p>
              <a:pPr algn="ctr" eaLnBrk="1" hangingPunct="1">
                <a:buFont typeface="Arial" charset="0"/>
                <a:buNone/>
              </a:pPr>
              <a:r>
                <a:rPr lang="en-US" altLang="en-US" sz="1200" b="0">
                  <a:cs typeface="Arial" charset="0"/>
                </a:rPr>
                <a:t>1000</a:t>
              </a:r>
            </a:p>
          </p:txBody>
        </p:sp>
        <p:sp>
          <p:nvSpPr>
            <p:cNvPr id="35887" name="TextBox 66"/>
            <p:cNvSpPr txBox="1">
              <a:spLocks noChangeArrowheads="1"/>
            </p:cNvSpPr>
            <p:nvPr/>
          </p:nvSpPr>
          <p:spPr bwMode="auto">
            <a:xfrm>
              <a:off x="6519968" y="5837395"/>
              <a:ext cx="572042" cy="276752"/>
            </a:xfrm>
            <a:prstGeom prst="rect">
              <a:avLst/>
            </a:prstGeom>
            <a:noFill/>
            <a:ln w="9525">
              <a:noFill/>
              <a:miter lim="800000"/>
              <a:headEnd/>
              <a:tailEnd/>
            </a:ln>
          </p:spPr>
          <p:txBody>
            <a:bodyPr>
              <a:spAutoFit/>
            </a:bodyPr>
            <a:lstStyle/>
            <a:p>
              <a:pPr algn="ctr" eaLnBrk="1" hangingPunct="1">
                <a:buFont typeface="Arial" charset="0"/>
                <a:buNone/>
              </a:pPr>
              <a:r>
                <a:rPr lang="en-US" altLang="en-US" sz="1200" b="0">
                  <a:cs typeface="Arial" charset="0"/>
                </a:rPr>
                <a:t>700</a:t>
              </a:r>
            </a:p>
          </p:txBody>
        </p:sp>
        <p:sp>
          <p:nvSpPr>
            <p:cNvPr id="35888" name="TextBox 67"/>
            <p:cNvSpPr txBox="1">
              <a:spLocks noChangeArrowheads="1"/>
            </p:cNvSpPr>
            <p:nvPr/>
          </p:nvSpPr>
          <p:spPr bwMode="auto">
            <a:xfrm>
              <a:off x="6030266" y="5837395"/>
              <a:ext cx="572042" cy="276752"/>
            </a:xfrm>
            <a:prstGeom prst="rect">
              <a:avLst/>
            </a:prstGeom>
            <a:noFill/>
            <a:ln w="9525">
              <a:noFill/>
              <a:miter lim="800000"/>
              <a:headEnd/>
              <a:tailEnd/>
            </a:ln>
          </p:spPr>
          <p:txBody>
            <a:bodyPr>
              <a:spAutoFit/>
            </a:bodyPr>
            <a:lstStyle/>
            <a:p>
              <a:pPr algn="ctr" eaLnBrk="1" hangingPunct="1">
                <a:buFont typeface="Arial" charset="0"/>
                <a:buNone/>
              </a:pPr>
              <a:r>
                <a:rPr lang="en-US" altLang="en-US" sz="1200" b="0">
                  <a:cs typeface="Arial" charset="0"/>
                </a:rPr>
                <a:t>500</a:t>
              </a:r>
            </a:p>
          </p:txBody>
        </p:sp>
        <p:sp>
          <p:nvSpPr>
            <p:cNvPr id="35889" name="TextBox 69"/>
            <p:cNvSpPr txBox="1">
              <a:spLocks noChangeArrowheads="1"/>
            </p:cNvSpPr>
            <p:nvPr/>
          </p:nvSpPr>
          <p:spPr bwMode="auto">
            <a:xfrm>
              <a:off x="5670572" y="5837395"/>
              <a:ext cx="572042" cy="276752"/>
            </a:xfrm>
            <a:prstGeom prst="rect">
              <a:avLst/>
            </a:prstGeom>
            <a:noFill/>
            <a:ln w="9525">
              <a:noFill/>
              <a:miter lim="800000"/>
              <a:headEnd/>
              <a:tailEnd/>
            </a:ln>
          </p:spPr>
          <p:txBody>
            <a:bodyPr>
              <a:spAutoFit/>
            </a:bodyPr>
            <a:lstStyle/>
            <a:p>
              <a:pPr algn="ctr" eaLnBrk="1" hangingPunct="1">
                <a:buFont typeface="Arial" charset="0"/>
                <a:buNone/>
              </a:pPr>
              <a:r>
                <a:rPr lang="en-US" altLang="en-US" sz="1200" b="0">
                  <a:cs typeface="Arial" charset="0"/>
                </a:rPr>
                <a:t>350</a:t>
              </a:r>
            </a:p>
          </p:txBody>
        </p:sp>
        <p:sp>
          <p:nvSpPr>
            <p:cNvPr id="35890" name="TextBox 70"/>
            <p:cNvSpPr txBox="1">
              <a:spLocks noChangeArrowheads="1"/>
            </p:cNvSpPr>
            <p:nvPr/>
          </p:nvSpPr>
          <p:spPr bwMode="auto">
            <a:xfrm>
              <a:off x="5057015" y="5837395"/>
              <a:ext cx="650409" cy="276124"/>
            </a:xfrm>
            <a:prstGeom prst="rect">
              <a:avLst/>
            </a:prstGeom>
            <a:noFill/>
            <a:ln w="9525">
              <a:noFill/>
              <a:miter lim="800000"/>
              <a:headEnd/>
              <a:tailEnd/>
            </a:ln>
          </p:spPr>
          <p:txBody>
            <a:bodyPr>
              <a:spAutoFit/>
            </a:bodyPr>
            <a:lstStyle/>
            <a:p>
              <a:pPr eaLnBrk="1" hangingPunct="1">
                <a:buFont typeface="Arial" charset="0"/>
                <a:buNone/>
              </a:pPr>
              <a:r>
                <a:rPr lang="en-US" altLang="en-US" sz="1200" b="0">
                  <a:cs typeface="Arial" charset="0"/>
                </a:rPr>
                <a:t>LLOQ</a:t>
              </a:r>
            </a:p>
          </p:txBody>
        </p:sp>
        <p:sp>
          <p:nvSpPr>
            <p:cNvPr id="35891" name="TextBox 71"/>
            <p:cNvSpPr txBox="1">
              <a:spLocks noChangeArrowheads="1"/>
            </p:cNvSpPr>
            <p:nvPr/>
          </p:nvSpPr>
          <p:spPr bwMode="auto">
            <a:xfrm>
              <a:off x="4936290" y="5841960"/>
              <a:ext cx="650409" cy="276124"/>
            </a:xfrm>
            <a:prstGeom prst="rect">
              <a:avLst/>
            </a:prstGeom>
            <a:noFill/>
            <a:ln w="9525">
              <a:noFill/>
              <a:miter lim="800000"/>
              <a:headEnd/>
              <a:tailEnd/>
            </a:ln>
          </p:spPr>
          <p:txBody>
            <a:bodyPr>
              <a:spAutoFit/>
            </a:bodyPr>
            <a:lstStyle/>
            <a:p>
              <a:pPr eaLnBrk="1" hangingPunct="1">
                <a:buFont typeface="Arial" charset="0"/>
                <a:buNone/>
              </a:pPr>
              <a:r>
                <a:rPr lang="en-US" altLang="en-US" sz="1200" b="0">
                  <a:cs typeface="Arial" charset="0"/>
                </a:rPr>
                <a:t>0</a:t>
              </a:r>
            </a:p>
          </p:txBody>
        </p:sp>
      </p:grpSp>
      <p:sp>
        <p:nvSpPr>
          <p:cNvPr id="35863" name="TextBox 73"/>
          <p:cNvSpPr txBox="1">
            <a:spLocks noChangeArrowheads="1"/>
          </p:cNvSpPr>
          <p:nvPr/>
        </p:nvSpPr>
        <p:spPr bwMode="auto">
          <a:xfrm>
            <a:off x="8072438" y="3424238"/>
            <a:ext cx="879475" cy="276225"/>
          </a:xfrm>
          <a:prstGeom prst="rect">
            <a:avLst/>
          </a:prstGeom>
          <a:noFill/>
          <a:ln w="9525">
            <a:noFill/>
            <a:miter lim="800000"/>
            <a:headEnd/>
            <a:tailEnd/>
          </a:ln>
        </p:spPr>
        <p:txBody>
          <a:bodyPr>
            <a:spAutoFit/>
          </a:bodyPr>
          <a:lstStyle/>
          <a:p>
            <a:pPr eaLnBrk="1" hangingPunct="1">
              <a:buFont typeface="Arial" charset="0"/>
              <a:buNone/>
            </a:pPr>
            <a:r>
              <a:rPr lang="en-US" altLang="en-US" sz="1200" b="0">
                <a:cs typeface="Arial" charset="0"/>
              </a:rPr>
              <a:t>Off PrEP</a:t>
            </a:r>
          </a:p>
        </p:txBody>
      </p:sp>
      <p:sp>
        <p:nvSpPr>
          <p:cNvPr id="35864" name="TextBox 74"/>
          <p:cNvSpPr txBox="1">
            <a:spLocks noChangeArrowheads="1"/>
          </p:cNvSpPr>
          <p:nvPr/>
        </p:nvSpPr>
        <p:spPr bwMode="auto">
          <a:xfrm>
            <a:off x="8072438" y="4484688"/>
            <a:ext cx="879475" cy="277812"/>
          </a:xfrm>
          <a:prstGeom prst="rect">
            <a:avLst/>
          </a:prstGeom>
          <a:noFill/>
          <a:ln w="9525">
            <a:noFill/>
            <a:miter lim="800000"/>
            <a:headEnd/>
            <a:tailEnd/>
          </a:ln>
        </p:spPr>
        <p:txBody>
          <a:bodyPr>
            <a:spAutoFit/>
          </a:bodyPr>
          <a:lstStyle/>
          <a:p>
            <a:pPr eaLnBrk="1" hangingPunct="1">
              <a:buFont typeface="Arial" charset="0"/>
              <a:buNone/>
            </a:pPr>
            <a:r>
              <a:rPr lang="en-US" altLang="en-US" sz="1200" b="0">
                <a:cs typeface="Arial" charset="0"/>
              </a:rPr>
              <a:t>On PrEP</a:t>
            </a:r>
          </a:p>
        </p:txBody>
      </p:sp>
      <p:sp>
        <p:nvSpPr>
          <p:cNvPr id="35865" name="TextBox 75"/>
          <p:cNvSpPr txBox="1">
            <a:spLocks noChangeArrowheads="1"/>
          </p:cNvSpPr>
          <p:nvPr/>
        </p:nvSpPr>
        <p:spPr bwMode="auto">
          <a:xfrm>
            <a:off x="4953000" y="5137150"/>
            <a:ext cx="3894138" cy="258763"/>
          </a:xfrm>
          <a:prstGeom prst="rect">
            <a:avLst/>
          </a:prstGeom>
          <a:noFill/>
          <a:ln w="9525">
            <a:noFill/>
            <a:miter lim="800000"/>
            <a:headEnd/>
            <a:tailEnd/>
          </a:ln>
        </p:spPr>
        <p:txBody>
          <a:bodyPr>
            <a:spAutoFit/>
          </a:bodyPr>
          <a:lstStyle/>
          <a:p>
            <a:pPr algn="ctr" eaLnBrk="1" hangingPunct="1">
              <a:buFont typeface="Arial" charset="0"/>
              <a:buNone/>
            </a:pPr>
            <a:r>
              <a:rPr lang="en-US" altLang="en-US" sz="1200">
                <a:cs typeface="Arial" charset="0"/>
              </a:rPr>
              <a:t>TFV-DP in fmol/punch</a:t>
            </a:r>
          </a:p>
        </p:txBody>
      </p:sp>
      <p:sp>
        <p:nvSpPr>
          <p:cNvPr id="35866" name="TextBox 76"/>
          <p:cNvSpPr txBox="1">
            <a:spLocks noChangeArrowheads="1"/>
          </p:cNvSpPr>
          <p:nvPr/>
        </p:nvSpPr>
        <p:spPr bwMode="auto">
          <a:xfrm>
            <a:off x="8083550" y="2584450"/>
            <a:ext cx="779463" cy="646113"/>
          </a:xfrm>
          <a:prstGeom prst="rect">
            <a:avLst/>
          </a:prstGeom>
          <a:noFill/>
          <a:ln w="9525">
            <a:noFill/>
            <a:miter lim="800000"/>
            <a:headEnd/>
            <a:tailEnd/>
          </a:ln>
        </p:spPr>
        <p:txBody>
          <a:bodyPr>
            <a:spAutoFit/>
          </a:bodyPr>
          <a:lstStyle/>
          <a:p>
            <a:pPr algn="ctr" eaLnBrk="1" hangingPunct="1">
              <a:buFont typeface="Arial" charset="0"/>
              <a:buNone/>
            </a:pPr>
            <a:r>
              <a:rPr lang="en-US" altLang="en-US" sz="1200">
                <a:cs typeface="Arial" charset="0"/>
              </a:rPr>
              <a:t>7 Tablets/Wk</a:t>
            </a:r>
          </a:p>
        </p:txBody>
      </p:sp>
      <p:sp>
        <p:nvSpPr>
          <p:cNvPr id="35867" name="TextBox 77"/>
          <p:cNvSpPr txBox="1">
            <a:spLocks noChangeArrowheads="1"/>
          </p:cNvSpPr>
          <p:nvPr/>
        </p:nvSpPr>
        <p:spPr bwMode="auto">
          <a:xfrm>
            <a:off x="6786563" y="2584450"/>
            <a:ext cx="1336675" cy="276225"/>
          </a:xfrm>
          <a:prstGeom prst="rect">
            <a:avLst/>
          </a:prstGeom>
          <a:noFill/>
          <a:ln w="9525">
            <a:noFill/>
            <a:miter lim="800000"/>
            <a:headEnd/>
            <a:tailEnd/>
          </a:ln>
        </p:spPr>
        <p:txBody>
          <a:bodyPr>
            <a:spAutoFit/>
          </a:bodyPr>
          <a:lstStyle/>
          <a:p>
            <a:pPr algn="ctr" eaLnBrk="1" hangingPunct="1">
              <a:buFont typeface="Arial" charset="0"/>
              <a:buNone/>
            </a:pPr>
            <a:r>
              <a:rPr lang="en-US" altLang="en-US" sz="1200">
                <a:cs typeface="Arial" charset="0"/>
              </a:rPr>
              <a:t>4-6 Tablets/Wk</a:t>
            </a:r>
          </a:p>
        </p:txBody>
      </p:sp>
      <p:sp>
        <p:nvSpPr>
          <p:cNvPr id="35868" name="TextBox 78"/>
          <p:cNvSpPr txBox="1">
            <a:spLocks noChangeArrowheads="1"/>
          </p:cNvSpPr>
          <p:nvPr/>
        </p:nvSpPr>
        <p:spPr bwMode="auto">
          <a:xfrm>
            <a:off x="5135563" y="2584450"/>
            <a:ext cx="849312" cy="646113"/>
          </a:xfrm>
          <a:prstGeom prst="rect">
            <a:avLst/>
          </a:prstGeom>
          <a:noFill/>
          <a:ln w="9525">
            <a:noFill/>
            <a:miter lim="800000"/>
            <a:headEnd/>
            <a:tailEnd/>
          </a:ln>
        </p:spPr>
        <p:txBody>
          <a:bodyPr>
            <a:spAutoFit/>
          </a:bodyPr>
          <a:lstStyle/>
          <a:p>
            <a:pPr algn="ctr" eaLnBrk="1" hangingPunct="1">
              <a:buFont typeface="Arial" charset="0"/>
              <a:buNone/>
            </a:pPr>
            <a:r>
              <a:rPr lang="en-US" altLang="en-US" sz="1200">
                <a:cs typeface="Arial" charset="0"/>
              </a:rPr>
              <a:t>&lt; 2 Tablets/Wk</a:t>
            </a:r>
          </a:p>
        </p:txBody>
      </p:sp>
      <p:cxnSp>
        <p:nvCxnSpPr>
          <p:cNvPr id="35869" name="Straight Connector 80"/>
          <p:cNvCxnSpPr>
            <a:cxnSpLocks noChangeShapeType="1"/>
          </p:cNvCxnSpPr>
          <p:nvPr/>
        </p:nvCxnSpPr>
        <p:spPr bwMode="auto">
          <a:xfrm flipV="1">
            <a:off x="8116888" y="2582863"/>
            <a:ext cx="0" cy="2300287"/>
          </a:xfrm>
          <a:prstGeom prst="line">
            <a:avLst/>
          </a:prstGeom>
          <a:noFill/>
          <a:ln w="3175">
            <a:solidFill>
              <a:schemeClr val="accent1"/>
            </a:solidFill>
            <a:round/>
            <a:headEnd/>
            <a:tailEnd/>
          </a:ln>
        </p:spPr>
      </p:cxnSp>
      <p:sp>
        <p:nvSpPr>
          <p:cNvPr id="35870" name="TextBox 83"/>
          <p:cNvSpPr txBox="1">
            <a:spLocks noChangeArrowheads="1"/>
          </p:cNvSpPr>
          <p:nvPr/>
        </p:nvSpPr>
        <p:spPr bwMode="auto">
          <a:xfrm>
            <a:off x="5949950" y="2584450"/>
            <a:ext cx="849313" cy="646113"/>
          </a:xfrm>
          <a:prstGeom prst="rect">
            <a:avLst/>
          </a:prstGeom>
          <a:noFill/>
          <a:ln w="9525">
            <a:noFill/>
            <a:miter lim="800000"/>
            <a:headEnd/>
            <a:tailEnd/>
          </a:ln>
        </p:spPr>
        <p:txBody>
          <a:bodyPr>
            <a:spAutoFit/>
          </a:bodyPr>
          <a:lstStyle/>
          <a:p>
            <a:pPr algn="ctr" eaLnBrk="1" hangingPunct="1">
              <a:buFont typeface="Arial" charset="0"/>
              <a:buNone/>
            </a:pPr>
            <a:r>
              <a:rPr lang="en-US" altLang="en-US" sz="1200">
                <a:cs typeface="Arial" charset="0"/>
              </a:rPr>
              <a:t>2-3 Tablets/Wk</a:t>
            </a:r>
          </a:p>
        </p:txBody>
      </p:sp>
      <p:sp>
        <p:nvSpPr>
          <p:cNvPr id="35871" name="TextBox 84"/>
          <p:cNvSpPr txBox="1">
            <a:spLocks noChangeArrowheads="1"/>
          </p:cNvSpPr>
          <p:nvPr/>
        </p:nvSpPr>
        <p:spPr bwMode="auto">
          <a:xfrm rot="-5400000">
            <a:off x="3394869" y="3566319"/>
            <a:ext cx="2355850" cy="423862"/>
          </a:xfrm>
          <a:prstGeom prst="rect">
            <a:avLst/>
          </a:prstGeom>
          <a:noFill/>
          <a:ln w="9525">
            <a:noFill/>
            <a:miter lim="800000"/>
            <a:headEnd/>
            <a:tailEnd/>
          </a:ln>
        </p:spPr>
        <p:txBody>
          <a:bodyPr>
            <a:spAutoFit/>
          </a:bodyPr>
          <a:lstStyle/>
          <a:p>
            <a:pPr algn="ctr" eaLnBrk="1" hangingPunct="1">
              <a:buFont typeface="Arial" charset="0"/>
              <a:buNone/>
            </a:pPr>
            <a:r>
              <a:rPr lang="en-US" altLang="en-US" sz="1200">
                <a:cs typeface="Arial" charset="0"/>
              </a:rPr>
              <a:t>HIV Incidence per 100 Person-Yrs</a:t>
            </a:r>
          </a:p>
        </p:txBody>
      </p:sp>
      <p:sp>
        <p:nvSpPr>
          <p:cNvPr id="35872" name="TextBox 85"/>
          <p:cNvSpPr txBox="1">
            <a:spLocks noChangeArrowheads="1"/>
          </p:cNvSpPr>
          <p:nvPr/>
        </p:nvSpPr>
        <p:spPr bwMode="auto">
          <a:xfrm>
            <a:off x="4473575" y="5378450"/>
            <a:ext cx="1490663" cy="554038"/>
          </a:xfrm>
          <a:prstGeom prst="rect">
            <a:avLst/>
          </a:prstGeom>
          <a:noFill/>
          <a:ln w="9525">
            <a:noFill/>
            <a:miter lim="800000"/>
            <a:headEnd/>
            <a:tailEnd/>
          </a:ln>
        </p:spPr>
        <p:txBody>
          <a:bodyPr>
            <a:spAutoFit/>
          </a:bodyPr>
          <a:lstStyle/>
          <a:p>
            <a:pPr eaLnBrk="1" hangingPunct="1">
              <a:buFont typeface="Arial" charset="0"/>
              <a:buNone/>
            </a:pPr>
            <a:r>
              <a:rPr lang="en-US" altLang="en-US" sz="1000" b="0">
                <a:cs typeface="Arial" charset="0"/>
              </a:rPr>
              <a:t>Follow-up</a:t>
            </a:r>
            <a:br>
              <a:rPr lang="en-US" altLang="en-US" sz="1000" b="0">
                <a:cs typeface="Arial" charset="0"/>
              </a:rPr>
            </a:br>
            <a:r>
              <a:rPr lang="en-US" altLang="en-US" sz="1000" b="0">
                <a:cs typeface="Arial" charset="0"/>
              </a:rPr>
              <a:t>Risk Reduction</a:t>
            </a:r>
            <a:br>
              <a:rPr lang="en-US" altLang="en-US" sz="1000" b="0">
                <a:cs typeface="Arial" charset="0"/>
              </a:rPr>
            </a:br>
            <a:r>
              <a:rPr lang="en-US" altLang="en-US" sz="1000" b="0">
                <a:cs typeface="Arial" charset="0"/>
              </a:rPr>
              <a:t>95% Cl</a:t>
            </a:r>
          </a:p>
        </p:txBody>
      </p:sp>
      <p:sp>
        <p:nvSpPr>
          <p:cNvPr id="35873" name="TextBox 86"/>
          <p:cNvSpPr txBox="1">
            <a:spLocks noChangeArrowheads="1"/>
          </p:cNvSpPr>
          <p:nvPr/>
        </p:nvSpPr>
        <p:spPr bwMode="auto">
          <a:xfrm>
            <a:off x="5267325" y="5384800"/>
            <a:ext cx="812800" cy="508000"/>
          </a:xfrm>
          <a:prstGeom prst="rect">
            <a:avLst/>
          </a:prstGeom>
          <a:noFill/>
          <a:ln w="9525">
            <a:noFill/>
            <a:miter lim="800000"/>
            <a:headEnd/>
            <a:tailEnd/>
          </a:ln>
        </p:spPr>
        <p:txBody>
          <a:bodyPr>
            <a:spAutoFit/>
          </a:bodyPr>
          <a:lstStyle/>
          <a:p>
            <a:pPr algn="ctr" eaLnBrk="1" hangingPunct="1">
              <a:buFont typeface="Arial" charset="0"/>
              <a:buNone/>
            </a:pPr>
            <a:r>
              <a:rPr lang="en-US" altLang="en-US" sz="1000" b="0">
                <a:cs typeface="Arial" charset="0"/>
              </a:rPr>
              <a:t>26%</a:t>
            </a:r>
            <a:br>
              <a:rPr lang="en-US" altLang="en-US" sz="1000" b="0">
                <a:cs typeface="Arial" charset="0"/>
              </a:rPr>
            </a:br>
            <a:r>
              <a:rPr lang="en-US" altLang="en-US" sz="1000" b="0">
                <a:cs typeface="Arial" charset="0"/>
              </a:rPr>
              <a:t>44%</a:t>
            </a:r>
            <a:br>
              <a:rPr lang="en-US" altLang="en-US" sz="1000" b="0">
                <a:cs typeface="Arial" charset="0"/>
              </a:rPr>
            </a:br>
            <a:r>
              <a:rPr lang="en-US" altLang="en-US" sz="1000" b="0">
                <a:cs typeface="Arial" charset="0"/>
              </a:rPr>
              <a:t>-31 to 77%</a:t>
            </a:r>
          </a:p>
        </p:txBody>
      </p:sp>
      <p:sp>
        <p:nvSpPr>
          <p:cNvPr id="35874" name="TextBox 87"/>
          <p:cNvSpPr txBox="1">
            <a:spLocks noChangeArrowheads="1"/>
          </p:cNvSpPr>
          <p:nvPr/>
        </p:nvSpPr>
        <p:spPr bwMode="auto">
          <a:xfrm>
            <a:off x="6032500" y="5384800"/>
            <a:ext cx="814388" cy="508000"/>
          </a:xfrm>
          <a:prstGeom prst="rect">
            <a:avLst/>
          </a:prstGeom>
          <a:noFill/>
          <a:ln w="9525">
            <a:noFill/>
            <a:miter lim="800000"/>
            <a:headEnd/>
            <a:tailEnd/>
          </a:ln>
        </p:spPr>
        <p:txBody>
          <a:bodyPr>
            <a:spAutoFit/>
          </a:bodyPr>
          <a:lstStyle/>
          <a:p>
            <a:pPr algn="ctr" eaLnBrk="1" hangingPunct="1">
              <a:buFont typeface="Arial" charset="0"/>
              <a:buNone/>
            </a:pPr>
            <a:r>
              <a:rPr lang="en-US" altLang="en-US" sz="1000" b="0">
                <a:cs typeface="Arial" charset="0"/>
              </a:rPr>
              <a:t>12%</a:t>
            </a:r>
            <a:br>
              <a:rPr lang="en-US" altLang="en-US" sz="1000" b="0">
                <a:cs typeface="Arial" charset="0"/>
              </a:rPr>
            </a:br>
            <a:r>
              <a:rPr lang="en-US" altLang="en-US" sz="1000" b="0">
                <a:cs typeface="Arial" charset="0"/>
              </a:rPr>
              <a:t>84%</a:t>
            </a:r>
            <a:br>
              <a:rPr lang="en-US" altLang="en-US" sz="1000" b="0">
                <a:cs typeface="Arial" charset="0"/>
              </a:rPr>
            </a:br>
            <a:r>
              <a:rPr lang="en-US" altLang="en-US" sz="1000" b="0">
                <a:cs typeface="Arial" charset="0"/>
              </a:rPr>
              <a:t>21 to 99%</a:t>
            </a:r>
          </a:p>
        </p:txBody>
      </p:sp>
      <p:sp>
        <p:nvSpPr>
          <p:cNvPr id="35875" name="TextBox 88"/>
          <p:cNvSpPr txBox="1">
            <a:spLocks noChangeArrowheads="1"/>
          </p:cNvSpPr>
          <p:nvPr/>
        </p:nvSpPr>
        <p:spPr bwMode="auto">
          <a:xfrm>
            <a:off x="7143750" y="5384800"/>
            <a:ext cx="812800" cy="368300"/>
          </a:xfrm>
          <a:prstGeom prst="rect">
            <a:avLst/>
          </a:prstGeom>
          <a:noFill/>
          <a:ln w="9525">
            <a:noFill/>
            <a:miter lim="800000"/>
            <a:headEnd/>
            <a:tailEnd/>
          </a:ln>
        </p:spPr>
        <p:txBody>
          <a:bodyPr>
            <a:spAutoFit/>
          </a:bodyPr>
          <a:lstStyle/>
          <a:p>
            <a:pPr algn="ctr" eaLnBrk="1" hangingPunct="1">
              <a:buFont typeface="Arial" charset="0"/>
              <a:buNone/>
            </a:pPr>
            <a:r>
              <a:rPr lang="en-US" altLang="en-US" sz="1000" b="0">
                <a:cs typeface="Arial" charset="0"/>
              </a:rPr>
              <a:t>21%</a:t>
            </a:r>
            <a:br>
              <a:rPr lang="en-US" altLang="en-US" sz="1000" b="0">
                <a:cs typeface="Arial" charset="0"/>
              </a:rPr>
            </a:br>
            <a:r>
              <a:rPr lang="en-US" altLang="en-US" sz="1000" b="0">
                <a:cs typeface="Arial" charset="0"/>
              </a:rPr>
              <a:t>100%</a:t>
            </a:r>
          </a:p>
        </p:txBody>
      </p:sp>
      <p:sp>
        <p:nvSpPr>
          <p:cNvPr id="35876" name="TextBox 89"/>
          <p:cNvSpPr txBox="1">
            <a:spLocks noChangeArrowheads="1"/>
          </p:cNvSpPr>
          <p:nvPr/>
        </p:nvSpPr>
        <p:spPr bwMode="auto">
          <a:xfrm>
            <a:off x="8034338" y="5384800"/>
            <a:ext cx="812800" cy="369888"/>
          </a:xfrm>
          <a:prstGeom prst="rect">
            <a:avLst/>
          </a:prstGeom>
          <a:noFill/>
          <a:ln w="9525">
            <a:noFill/>
            <a:miter lim="800000"/>
            <a:headEnd/>
            <a:tailEnd/>
          </a:ln>
        </p:spPr>
        <p:txBody>
          <a:bodyPr>
            <a:spAutoFit/>
          </a:bodyPr>
          <a:lstStyle/>
          <a:p>
            <a:pPr algn="ctr" eaLnBrk="1" hangingPunct="1">
              <a:buFont typeface="Arial" charset="0"/>
              <a:buNone/>
            </a:pPr>
            <a:r>
              <a:rPr lang="en-US" altLang="en-US" sz="1000" b="0">
                <a:cs typeface="Arial" charset="0"/>
              </a:rPr>
              <a:t>12%</a:t>
            </a:r>
            <a:br>
              <a:rPr lang="en-US" altLang="en-US" sz="1000" b="0">
                <a:cs typeface="Arial" charset="0"/>
              </a:rPr>
            </a:br>
            <a:r>
              <a:rPr lang="en-US" altLang="en-US" sz="1000" b="0">
                <a:cs typeface="Arial" charset="0"/>
              </a:rPr>
              <a:t>100%</a:t>
            </a:r>
          </a:p>
        </p:txBody>
      </p:sp>
      <p:sp>
        <p:nvSpPr>
          <p:cNvPr id="35877" name="TextBox 90"/>
          <p:cNvSpPr txBox="1">
            <a:spLocks noChangeArrowheads="1"/>
          </p:cNvSpPr>
          <p:nvPr/>
        </p:nvSpPr>
        <p:spPr bwMode="auto">
          <a:xfrm>
            <a:off x="7178675" y="5686425"/>
            <a:ext cx="1668463" cy="230188"/>
          </a:xfrm>
          <a:prstGeom prst="rect">
            <a:avLst/>
          </a:prstGeom>
          <a:noFill/>
          <a:ln w="9525">
            <a:noFill/>
            <a:miter lim="800000"/>
            <a:headEnd/>
            <a:tailEnd/>
          </a:ln>
        </p:spPr>
        <p:txBody>
          <a:bodyPr>
            <a:spAutoFit/>
          </a:bodyPr>
          <a:lstStyle/>
          <a:p>
            <a:pPr algn="ctr" eaLnBrk="1" hangingPunct="1">
              <a:buFont typeface="Arial" charset="0"/>
              <a:buNone/>
            </a:pPr>
            <a:r>
              <a:rPr lang="en-US" altLang="en-US" sz="1000" b="0">
                <a:cs typeface="Arial" charset="0"/>
              </a:rPr>
              <a:t>86 to 100% (combined)</a:t>
            </a:r>
          </a:p>
        </p:txBody>
      </p:sp>
      <p:grpSp>
        <p:nvGrpSpPr>
          <p:cNvPr id="35878" name="Group 66"/>
          <p:cNvGrpSpPr>
            <a:grpSpLocks/>
          </p:cNvGrpSpPr>
          <p:nvPr/>
        </p:nvGrpSpPr>
        <p:grpSpPr bwMode="auto">
          <a:xfrm>
            <a:off x="5138738" y="3340100"/>
            <a:ext cx="3671887" cy="625475"/>
            <a:chOff x="5142376" y="3340675"/>
            <a:chExt cx="3587750" cy="625475"/>
          </a:xfrm>
        </p:grpSpPr>
        <p:cxnSp>
          <p:nvCxnSpPr>
            <p:cNvPr id="35881" name="Straight Connector 32"/>
            <p:cNvCxnSpPr>
              <a:cxnSpLocks noChangeShapeType="1"/>
            </p:cNvCxnSpPr>
            <p:nvPr/>
          </p:nvCxnSpPr>
          <p:spPr bwMode="auto">
            <a:xfrm>
              <a:off x="5142376" y="3340675"/>
              <a:ext cx="3584575" cy="0"/>
            </a:xfrm>
            <a:prstGeom prst="line">
              <a:avLst/>
            </a:prstGeom>
            <a:noFill/>
            <a:ln w="19050">
              <a:solidFill>
                <a:schemeClr val="tx1"/>
              </a:solidFill>
              <a:prstDash val="sysDot"/>
              <a:round/>
              <a:headEnd/>
              <a:tailEnd/>
            </a:ln>
          </p:spPr>
        </p:cxnSp>
        <p:cxnSp>
          <p:nvCxnSpPr>
            <p:cNvPr id="35882" name="Straight Connector 33"/>
            <p:cNvCxnSpPr>
              <a:cxnSpLocks noChangeShapeType="1"/>
            </p:cNvCxnSpPr>
            <p:nvPr/>
          </p:nvCxnSpPr>
          <p:spPr bwMode="auto">
            <a:xfrm>
              <a:off x="5145551" y="3699450"/>
              <a:ext cx="3584575" cy="0"/>
            </a:xfrm>
            <a:prstGeom prst="line">
              <a:avLst/>
            </a:prstGeom>
            <a:noFill/>
            <a:ln w="28575">
              <a:solidFill>
                <a:schemeClr val="tx2"/>
              </a:solidFill>
              <a:round/>
              <a:headEnd/>
              <a:tailEnd/>
            </a:ln>
          </p:spPr>
        </p:cxnSp>
        <p:cxnSp>
          <p:nvCxnSpPr>
            <p:cNvPr id="35883" name="Straight Connector 34"/>
            <p:cNvCxnSpPr>
              <a:cxnSpLocks noChangeShapeType="1"/>
            </p:cNvCxnSpPr>
            <p:nvPr/>
          </p:nvCxnSpPr>
          <p:spPr bwMode="auto">
            <a:xfrm>
              <a:off x="5145551" y="3966150"/>
              <a:ext cx="3584575" cy="0"/>
            </a:xfrm>
            <a:prstGeom prst="line">
              <a:avLst/>
            </a:prstGeom>
            <a:noFill/>
            <a:ln w="19050">
              <a:solidFill>
                <a:schemeClr val="tx1"/>
              </a:solidFill>
              <a:prstDash val="sysDot"/>
              <a:round/>
              <a:headEnd/>
              <a:tailEnd/>
            </a:ln>
          </p:spPr>
        </p:cxnSp>
      </p:grpSp>
      <p:sp>
        <p:nvSpPr>
          <p:cNvPr id="35879" name="Freeform 42"/>
          <p:cNvSpPr>
            <a:spLocks/>
          </p:cNvSpPr>
          <p:nvPr/>
        </p:nvSpPr>
        <p:spPr bwMode="auto">
          <a:xfrm>
            <a:off x="5091113" y="2601913"/>
            <a:ext cx="3592512" cy="2205037"/>
          </a:xfrm>
          <a:custGeom>
            <a:avLst/>
            <a:gdLst>
              <a:gd name="T0" fmla="*/ 0 w 3591763"/>
              <a:gd name="T1" fmla="*/ 0 h 2206142"/>
              <a:gd name="T2" fmla="*/ 1280503 w 3591763"/>
              <a:gd name="T3" fmla="*/ 1902230 h 2206142"/>
              <a:gd name="T4" fmla="*/ 3603014 w 3591763"/>
              <a:gd name="T5" fmla="*/ 2159980 h 2206142"/>
              <a:gd name="T6" fmla="*/ 0 60000 65536"/>
              <a:gd name="T7" fmla="*/ 0 60000 65536"/>
              <a:gd name="T8" fmla="*/ 0 60000 65536"/>
              <a:gd name="T9" fmla="*/ 0 w 3591763"/>
              <a:gd name="T10" fmla="*/ 0 h 2206142"/>
              <a:gd name="T11" fmla="*/ 3591763 w 3591763"/>
              <a:gd name="T12" fmla="*/ 2206142 h 2206142"/>
            </a:gdLst>
            <a:ahLst/>
            <a:cxnLst>
              <a:cxn ang="T6">
                <a:pos x="T0" y="T1"/>
              </a:cxn>
              <a:cxn ang="T7">
                <a:pos x="T2" y="T3"/>
              </a:cxn>
              <a:cxn ang="T8">
                <a:pos x="T4" y="T5"/>
              </a:cxn>
            </a:cxnLst>
            <a:rect l="T9" t="T10" r="T11" b="T12"/>
            <a:pathLst>
              <a:path w="3591763" h="2206142">
                <a:moveTo>
                  <a:pt x="0" y="0"/>
                </a:moveTo>
                <a:cubicBezTo>
                  <a:pt x="207569" y="782726"/>
                  <a:pt x="415138" y="1565452"/>
                  <a:pt x="1276503" y="1916582"/>
                </a:cubicBezTo>
                <a:cubicBezTo>
                  <a:pt x="1984858" y="2206142"/>
                  <a:pt x="2943149" y="2144573"/>
                  <a:pt x="3591763" y="2176272"/>
                </a:cubicBezTo>
              </a:path>
            </a:pathLst>
          </a:custGeom>
          <a:noFill/>
          <a:ln w="28575" cap="flat" cmpd="sng">
            <a:solidFill>
              <a:schemeClr val="tx2"/>
            </a:solidFill>
            <a:prstDash val="sysDot"/>
            <a:round/>
            <a:headEnd type="none" w="med" len="med"/>
            <a:tailEnd type="none" w="med" len="med"/>
          </a:ln>
        </p:spPr>
        <p:txBody>
          <a:bodyPr anchor="ctr"/>
          <a:lstStyle/>
          <a:p>
            <a:endParaRPr lang="en-US"/>
          </a:p>
        </p:txBody>
      </p:sp>
      <p:sp>
        <p:nvSpPr>
          <p:cNvPr id="35880" name="Freeform 49"/>
          <p:cNvSpPr>
            <a:spLocks/>
          </p:cNvSpPr>
          <p:nvPr/>
        </p:nvSpPr>
        <p:spPr bwMode="auto">
          <a:xfrm>
            <a:off x="5095875" y="3360738"/>
            <a:ext cx="3597275" cy="1444625"/>
          </a:xfrm>
          <a:custGeom>
            <a:avLst/>
            <a:gdLst>
              <a:gd name="T0" fmla="*/ 0 w 3596928"/>
              <a:gd name="T1" fmla="*/ 0 h 1445273"/>
              <a:gd name="T2" fmla="*/ 429646 w 3596928"/>
              <a:gd name="T3" fmla="*/ 852310 h 1445273"/>
              <a:gd name="T4" fmla="*/ 1310654 w 3596928"/>
              <a:gd name="T5" fmla="*/ 1338731 h 1445273"/>
              <a:gd name="T6" fmla="*/ 3602133 w 3596928"/>
              <a:gd name="T7" fmla="*/ 1433431 h 1445273"/>
              <a:gd name="T8" fmla="*/ 0 60000 65536"/>
              <a:gd name="T9" fmla="*/ 0 60000 65536"/>
              <a:gd name="T10" fmla="*/ 0 60000 65536"/>
              <a:gd name="T11" fmla="*/ 0 60000 65536"/>
              <a:gd name="T12" fmla="*/ 0 w 3596928"/>
              <a:gd name="T13" fmla="*/ 0 h 1445273"/>
              <a:gd name="T14" fmla="*/ 3596928 w 3596928"/>
              <a:gd name="T15" fmla="*/ 1445273 h 1445273"/>
            </a:gdLst>
            <a:ahLst/>
            <a:cxnLst>
              <a:cxn ang="T8">
                <a:pos x="T0" y="T1"/>
              </a:cxn>
              <a:cxn ang="T9">
                <a:pos x="T2" y="T3"/>
              </a:cxn>
              <a:cxn ang="T10">
                <a:pos x="T4" y="T5"/>
              </a:cxn>
              <a:cxn ang="T11">
                <a:pos x="T6" y="T7"/>
              </a:cxn>
            </a:cxnLst>
            <a:rect l="T12" t="T13" r="T14" b="T15"/>
            <a:pathLst>
              <a:path w="3596928" h="1445273">
                <a:moveTo>
                  <a:pt x="0" y="0"/>
                </a:moveTo>
                <a:cubicBezTo>
                  <a:pt x="138315" y="324301"/>
                  <a:pt x="210904" y="633435"/>
                  <a:pt x="429031" y="858063"/>
                </a:cubicBezTo>
                <a:cubicBezTo>
                  <a:pt x="647158" y="1082691"/>
                  <a:pt x="780779" y="1250259"/>
                  <a:pt x="1308762" y="1347766"/>
                </a:cubicBezTo>
                <a:cubicBezTo>
                  <a:pt x="1836745" y="1445273"/>
                  <a:pt x="2519655" y="1398686"/>
                  <a:pt x="3596928" y="1443106"/>
                </a:cubicBezTo>
              </a:path>
            </a:pathLst>
          </a:custGeom>
          <a:noFill/>
          <a:ln w="28575" cap="flat" cmpd="sng">
            <a:solidFill>
              <a:schemeClr val="tx2"/>
            </a:solidFill>
            <a:prstDash val="sysDot"/>
            <a:round/>
            <a:headEnd type="none" w="med" len="med"/>
            <a:tailEnd type="none" w="med" len="med"/>
          </a:ln>
        </p:spPr>
        <p:txBody>
          <a:bodyPr anchor="ct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866" name="Straight Connector 103"/>
          <p:cNvCxnSpPr>
            <a:cxnSpLocks noChangeShapeType="1"/>
          </p:cNvCxnSpPr>
          <p:nvPr/>
        </p:nvCxnSpPr>
        <p:spPr bwMode="auto">
          <a:xfrm flipV="1">
            <a:off x="5097463" y="2470150"/>
            <a:ext cx="0" cy="2468563"/>
          </a:xfrm>
          <a:prstGeom prst="line">
            <a:avLst/>
          </a:prstGeom>
          <a:noFill/>
          <a:ln w="28575">
            <a:solidFill>
              <a:schemeClr val="tx1"/>
            </a:solidFill>
            <a:prstDash val="sysDot"/>
            <a:round/>
            <a:headEnd/>
            <a:tailEnd/>
          </a:ln>
        </p:spPr>
      </p:cxnSp>
      <p:sp>
        <p:nvSpPr>
          <p:cNvPr id="36867" name="Title 1"/>
          <p:cNvSpPr>
            <a:spLocks noGrp="1"/>
          </p:cNvSpPr>
          <p:nvPr>
            <p:ph type="title"/>
          </p:nvPr>
        </p:nvSpPr>
        <p:spPr/>
        <p:txBody>
          <a:bodyPr/>
          <a:lstStyle/>
          <a:p>
            <a:pPr eaLnBrk="1" hangingPunct="1"/>
            <a:r>
              <a:rPr lang="en-US" altLang="en-US" smtClean="0"/>
              <a:t>iPrEX OLE: HIV Infection Occurred During Gaps in PrEP Use</a:t>
            </a:r>
          </a:p>
        </p:txBody>
      </p:sp>
      <p:cxnSp>
        <p:nvCxnSpPr>
          <p:cNvPr id="36868" name="Straight Connector 7"/>
          <p:cNvCxnSpPr>
            <a:cxnSpLocks noChangeShapeType="1"/>
          </p:cNvCxnSpPr>
          <p:nvPr/>
        </p:nvCxnSpPr>
        <p:spPr bwMode="auto">
          <a:xfrm>
            <a:off x="1501775" y="2398713"/>
            <a:ext cx="0" cy="2470150"/>
          </a:xfrm>
          <a:prstGeom prst="line">
            <a:avLst/>
          </a:prstGeom>
          <a:noFill/>
          <a:ln w="28575">
            <a:solidFill>
              <a:schemeClr val="tx1"/>
            </a:solidFill>
            <a:round/>
            <a:headEnd/>
            <a:tailEnd/>
          </a:ln>
        </p:spPr>
      </p:cxnSp>
      <p:cxnSp>
        <p:nvCxnSpPr>
          <p:cNvPr id="36869" name="Straight Connector 9"/>
          <p:cNvCxnSpPr>
            <a:cxnSpLocks noChangeShapeType="1"/>
          </p:cNvCxnSpPr>
          <p:nvPr/>
        </p:nvCxnSpPr>
        <p:spPr bwMode="auto">
          <a:xfrm>
            <a:off x="1497013" y="4851400"/>
            <a:ext cx="6786562" cy="0"/>
          </a:xfrm>
          <a:prstGeom prst="line">
            <a:avLst/>
          </a:prstGeom>
          <a:noFill/>
          <a:ln w="28575">
            <a:solidFill>
              <a:schemeClr val="tx1"/>
            </a:solidFill>
            <a:round/>
            <a:headEnd/>
            <a:tailEnd/>
          </a:ln>
        </p:spPr>
      </p:cxnSp>
      <p:grpSp>
        <p:nvGrpSpPr>
          <p:cNvPr id="36870" name="Group 17"/>
          <p:cNvGrpSpPr>
            <a:grpSpLocks/>
          </p:cNvGrpSpPr>
          <p:nvPr/>
        </p:nvGrpSpPr>
        <p:grpSpPr bwMode="auto">
          <a:xfrm>
            <a:off x="1427163" y="2414588"/>
            <a:ext cx="66675" cy="2435225"/>
            <a:chOff x="1426829" y="2626599"/>
            <a:chExt cx="67079" cy="2436352"/>
          </a:xfrm>
        </p:grpSpPr>
        <p:cxnSp>
          <p:nvCxnSpPr>
            <p:cNvPr id="36950" name="Straight Connector 11"/>
            <p:cNvCxnSpPr>
              <a:cxnSpLocks noChangeShapeType="1"/>
            </p:cNvCxnSpPr>
            <p:nvPr/>
          </p:nvCxnSpPr>
          <p:spPr bwMode="auto">
            <a:xfrm>
              <a:off x="1429900" y="2626599"/>
              <a:ext cx="64008" cy="0"/>
            </a:xfrm>
            <a:prstGeom prst="line">
              <a:avLst/>
            </a:prstGeom>
            <a:noFill/>
            <a:ln w="28575">
              <a:solidFill>
                <a:schemeClr val="tx1"/>
              </a:solidFill>
              <a:round/>
              <a:headEnd/>
              <a:tailEnd/>
            </a:ln>
          </p:spPr>
        </p:cxnSp>
        <p:cxnSp>
          <p:nvCxnSpPr>
            <p:cNvPr id="36951" name="Straight Connector 12"/>
            <p:cNvCxnSpPr>
              <a:cxnSpLocks noChangeShapeType="1"/>
            </p:cNvCxnSpPr>
            <p:nvPr/>
          </p:nvCxnSpPr>
          <p:spPr bwMode="auto">
            <a:xfrm>
              <a:off x="1426832" y="3108346"/>
              <a:ext cx="64008" cy="0"/>
            </a:xfrm>
            <a:prstGeom prst="line">
              <a:avLst/>
            </a:prstGeom>
            <a:noFill/>
            <a:ln w="28575">
              <a:solidFill>
                <a:schemeClr val="tx1"/>
              </a:solidFill>
              <a:round/>
              <a:headEnd/>
              <a:tailEnd/>
            </a:ln>
          </p:spPr>
        </p:cxnSp>
        <p:cxnSp>
          <p:nvCxnSpPr>
            <p:cNvPr id="36952" name="Straight Connector 13"/>
            <p:cNvCxnSpPr>
              <a:cxnSpLocks noChangeShapeType="1"/>
            </p:cNvCxnSpPr>
            <p:nvPr/>
          </p:nvCxnSpPr>
          <p:spPr bwMode="auto">
            <a:xfrm>
              <a:off x="1426830" y="3596231"/>
              <a:ext cx="64008" cy="0"/>
            </a:xfrm>
            <a:prstGeom prst="line">
              <a:avLst/>
            </a:prstGeom>
            <a:noFill/>
            <a:ln w="28575">
              <a:solidFill>
                <a:schemeClr val="tx1"/>
              </a:solidFill>
              <a:round/>
              <a:headEnd/>
              <a:tailEnd/>
            </a:ln>
          </p:spPr>
        </p:cxnSp>
        <p:cxnSp>
          <p:nvCxnSpPr>
            <p:cNvPr id="36953" name="Straight Connector 14"/>
            <p:cNvCxnSpPr>
              <a:cxnSpLocks noChangeShapeType="1"/>
            </p:cNvCxnSpPr>
            <p:nvPr/>
          </p:nvCxnSpPr>
          <p:spPr bwMode="auto">
            <a:xfrm>
              <a:off x="1426830" y="4084114"/>
              <a:ext cx="64008" cy="0"/>
            </a:xfrm>
            <a:prstGeom prst="line">
              <a:avLst/>
            </a:prstGeom>
            <a:noFill/>
            <a:ln w="28575">
              <a:solidFill>
                <a:schemeClr val="tx1"/>
              </a:solidFill>
              <a:round/>
              <a:headEnd/>
              <a:tailEnd/>
            </a:ln>
          </p:spPr>
        </p:cxnSp>
        <p:cxnSp>
          <p:nvCxnSpPr>
            <p:cNvPr id="36954" name="Straight Connector 15"/>
            <p:cNvCxnSpPr>
              <a:cxnSpLocks noChangeShapeType="1"/>
            </p:cNvCxnSpPr>
            <p:nvPr/>
          </p:nvCxnSpPr>
          <p:spPr bwMode="auto">
            <a:xfrm>
              <a:off x="1426829" y="4575068"/>
              <a:ext cx="64008" cy="0"/>
            </a:xfrm>
            <a:prstGeom prst="line">
              <a:avLst/>
            </a:prstGeom>
            <a:noFill/>
            <a:ln w="28575">
              <a:solidFill>
                <a:schemeClr val="tx1"/>
              </a:solidFill>
              <a:round/>
              <a:headEnd/>
              <a:tailEnd/>
            </a:ln>
          </p:spPr>
        </p:cxnSp>
        <p:cxnSp>
          <p:nvCxnSpPr>
            <p:cNvPr id="36955" name="Straight Connector 16"/>
            <p:cNvCxnSpPr>
              <a:cxnSpLocks noChangeShapeType="1"/>
            </p:cNvCxnSpPr>
            <p:nvPr/>
          </p:nvCxnSpPr>
          <p:spPr bwMode="auto">
            <a:xfrm>
              <a:off x="1426829" y="5062951"/>
              <a:ext cx="64008" cy="0"/>
            </a:xfrm>
            <a:prstGeom prst="line">
              <a:avLst/>
            </a:prstGeom>
            <a:noFill/>
            <a:ln w="28575">
              <a:solidFill>
                <a:schemeClr val="tx1"/>
              </a:solidFill>
              <a:round/>
              <a:headEnd/>
              <a:tailEnd/>
            </a:ln>
          </p:spPr>
        </p:cxnSp>
      </p:grpSp>
      <p:grpSp>
        <p:nvGrpSpPr>
          <p:cNvPr id="36871" name="Group 31"/>
          <p:cNvGrpSpPr>
            <a:grpSpLocks/>
          </p:cNvGrpSpPr>
          <p:nvPr/>
        </p:nvGrpSpPr>
        <p:grpSpPr bwMode="auto">
          <a:xfrm>
            <a:off x="1506538" y="4865688"/>
            <a:ext cx="6575425" cy="63500"/>
            <a:chOff x="1696855" y="5172950"/>
            <a:chExt cx="6575703" cy="64476"/>
          </a:xfrm>
        </p:grpSpPr>
        <p:cxnSp>
          <p:nvCxnSpPr>
            <p:cNvPr id="36938" name="Straight Connector 19"/>
            <p:cNvCxnSpPr>
              <a:cxnSpLocks noChangeShapeType="1"/>
            </p:cNvCxnSpPr>
            <p:nvPr/>
          </p:nvCxnSpPr>
          <p:spPr bwMode="auto">
            <a:xfrm>
              <a:off x="1696855" y="5173418"/>
              <a:ext cx="0" cy="64008"/>
            </a:xfrm>
            <a:prstGeom prst="line">
              <a:avLst/>
            </a:prstGeom>
            <a:noFill/>
            <a:ln w="28575">
              <a:solidFill>
                <a:schemeClr val="tx1"/>
              </a:solidFill>
              <a:round/>
              <a:headEnd/>
              <a:tailEnd/>
            </a:ln>
          </p:spPr>
        </p:cxnSp>
        <p:cxnSp>
          <p:nvCxnSpPr>
            <p:cNvPr id="36939" name="Straight Connector 20"/>
            <p:cNvCxnSpPr>
              <a:cxnSpLocks noChangeShapeType="1"/>
            </p:cNvCxnSpPr>
            <p:nvPr/>
          </p:nvCxnSpPr>
          <p:spPr bwMode="auto">
            <a:xfrm>
              <a:off x="2295204" y="5173262"/>
              <a:ext cx="0" cy="64008"/>
            </a:xfrm>
            <a:prstGeom prst="line">
              <a:avLst/>
            </a:prstGeom>
            <a:noFill/>
            <a:ln w="28575">
              <a:solidFill>
                <a:schemeClr val="tx1"/>
              </a:solidFill>
              <a:round/>
              <a:headEnd/>
              <a:tailEnd/>
            </a:ln>
          </p:spPr>
        </p:cxnSp>
        <p:cxnSp>
          <p:nvCxnSpPr>
            <p:cNvPr id="36940" name="Straight Connector 21"/>
            <p:cNvCxnSpPr>
              <a:cxnSpLocks noChangeShapeType="1"/>
            </p:cNvCxnSpPr>
            <p:nvPr/>
          </p:nvCxnSpPr>
          <p:spPr bwMode="auto">
            <a:xfrm>
              <a:off x="2893553" y="5173262"/>
              <a:ext cx="0" cy="64008"/>
            </a:xfrm>
            <a:prstGeom prst="line">
              <a:avLst/>
            </a:prstGeom>
            <a:noFill/>
            <a:ln w="28575">
              <a:solidFill>
                <a:schemeClr val="tx1"/>
              </a:solidFill>
              <a:round/>
              <a:headEnd/>
              <a:tailEnd/>
            </a:ln>
          </p:spPr>
        </p:cxnSp>
        <p:cxnSp>
          <p:nvCxnSpPr>
            <p:cNvPr id="36941" name="Straight Connector 22"/>
            <p:cNvCxnSpPr>
              <a:cxnSpLocks noChangeShapeType="1"/>
            </p:cNvCxnSpPr>
            <p:nvPr/>
          </p:nvCxnSpPr>
          <p:spPr bwMode="auto">
            <a:xfrm>
              <a:off x="3491902" y="5173106"/>
              <a:ext cx="0" cy="64008"/>
            </a:xfrm>
            <a:prstGeom prst="line">
              <a:avLst/>
            </a:prstGeom>
            <a:noFill/>
            <a:ln w="28575">
              <a:solidFill>
                <a:schemeClr val="tx1"/>
              </a:solidFill>
              <a:round/>
              <a:headEnd/>
              <a:tailEnd/>
            </a:ln>
          </p:spPr>
        </p:cxnSp>
        <p:cxnSp>
          <p:nvCxnSpPr>
            <p:cNvPr id="36942" name="Straight Connector 23"/>
            <p:cNvCxnSpPr>
              <a:cxnSpLocks noChangeShapeType="1"/>
            </p:cNvCxnSpPr>
            <p:nvPr/>
          </p:nvCxnSpPr>
          <p:spPr bwMode="auto">
            <a:xfrm>
              <a:off x="4093319" y="5173262"/>
              <a:ext cx="0" cy="64008"/>
            </a:xfrm>
            <a:prstGeom prst="line">
              <a:avLst/>
            </a:prstGeom>
            <a:noFill/>
            <a:ln w="28575">
              <a:solidFill>
                <a:schemeClr val="tx1"/>
              </a:solidFill>
              <a:round/>
              <a:headEnd/>
              <a:tailEnd/>
            </a:ln>
          </p:spPr>
        </p:cxnSp>
        <p:cxnSp>
          <p:nvCxnSpPr>
            <p:cNvPr id="36943" name="Straight Connector 24"/>
            <p:cNvCxnSpPr>
              <a:cxnSpLocks noChangeShapeType="1"/>
            </p:cNvCxnSpPr>
            <p:nvPr/>
          </p:nvCxnSpPr>
          <p:spPr bwMode="auto">
            <a:xfrm>
              <a:off x="4691668" y="5173106"/>
              <a:ext cx="0" cy="64008"/>
            </a:xfrm>
            <a:prstGeom prst="line">
              <a:avLst/>
            </a:prstGeom>
            <a:noFill/>
            <a:ln w="28575">
              <a:solidFill>
                <a:schemeClr val="tx1"/>
              </a:solidFill>
              <a:round/>
              <a:headEnd/>
              <a:tailEnd/>
            </a:ln>
          </p:spPr>
        </p:cxnSp>
        <p:cxnSp>
          <p:nvCxnSpPr>
            <p:cNvPr id="36944" name="Straight Connector 25"/>
            <p:cNvCxnSpPr>
              <a:cxnSpLocks noChangeShapeType="1"/>
            </p:cNvCxnSpPr>
            <p:nvPr/>
          </p:nvCxnSpPr>
          <p:spPr bwMode="auto">
            <a:xfrm>
              <a:off x="5290017" y="5173106"/>
              <a:ext cx="0" cy="64008"/>
            </a:xfrm>
            <a:prstGeom prst="line">
              <a:avLst/>
            </a:prstGeom>
            <a:noFill/>
            <a:ln w="28575">
              <a:solidFill>
                <a:schemeClr val="tx1"/>
              </a:solidFill>
              <a:round/>
              <a:headEnd/>
              <a:tailEnd/>
            </a:ln>
          </p:spPr>
        </p:cxnSp>
        <p:cxnSp>
          <p:nvCxnSpPr>
            <p:cNvPr id="36945" name="Straight Connector 26"/>
            <p:cNvCxnSpPr>
              <a:cxnSpLocks noChangeShapeType="1"/>
            </p:cNvCxnSpPr>
            <p:nvPr/>
          </p:nvCxnSpPr>
          <p:spPr bwMode="auto">
            <a:xfrm>
              <a:off x="5888366" y="5172950"/>
              <a:ext cx="0" cy="64008"/>
            </a:xfrm>
            <a:prstGeom prst="line">
              <a:avLst/>
            </a:prstGeom>
            <a:noFill/>
            <a:ln w="28575">
              <a:solidFill>
                <a:schemeClr val="tx1"/>
              </a:solidFill>
              <a:round/>
              <a:headEnd/>
              <a:tailEnd/>
            </a:ln>
          </p:spPr>
        </p:cxnSp>
        <p:cxnSp>
          <p:nvCxnSpPr>
            <p:cNvPr id="36946" name="Straight Connector 27"/>
            <p:cNvCxnSpPr>
              <a:cxnSpLocks noChangeShapeType="1"/>
            </p:cNvCxnSpPr>
            <p:nvPr/>
          </p:nvCxnSpPr>
          <p:spPr bwMode="auto">
            <a:xfrm>
              <a:off x="6486715" y="5173262"/>
              <a:ext cx="0" cy="64008"/>
            </a:xfrm>
            <a:prstGeom prst="line">
              <a:avLst/>
            </a:prstGeom>
            <a:noFill/>
            <a:ln w="28575">
              <a:solidFill>
                <a:schemeClr val="tx1"/>
              </a:solidFill>
              <a:round/>
              <a:headEnd/>
              <a:tailEnd/>
            </a:ln>
          </p:spPr>
        </p:cxnSp>
        <p:cxnSp>
          <p:nvCxnSpPr>
            <p:cNvPr id="36947" name="Straight Connector 28"/>
            <p:cNvCxnSpPr>
              <a:cxnSpLocks noChangeShapeType="1"/>
            </p:cNvCxnSpPr>
            <p:nvPr/>
          </p:nvCxnSpPr>
          <p:spPr bwMode="auto">
            <a:xfrm>
              <a:off x="7085064" y="5173106"/>
              <a:ext cx="0" cy="64008"/>
            </a:xfrm>
            <a:prstGeom prst="line">
              <a:avLst/>
            </a:prstGeom>
            <a:noFill/>
            <a:ln w="28575">
              <a:solidFill>
                <a:schemeClr val="tx1"/>
              </a:solidFill>
              <a:round/>
              <a:headEnd/>
              <a:tailEnd/>
            </a:ln>
          </p:spPr>
        </p:cxnSp>
        <p:cxnSp>
          <p:nvCxnSpPr>
            <p:cNvPr id="36948" name="Straight Connector 29"/>
            <p:cNvCxnSpPr>
              <a:cxnSpLocks noChangeShapeType="1"/>
            </p:cNvCxnSpPr>
            <p:nvPr/>
          </p:nvCxnSpPr>
          <p:spPr bwMode="auto">
            <a:xfrm>
              <a:off x="7683413" y="5173106"/>
              <a:ext cx="0" cy="64008"/>
            </a:xfrm>
            <a:prstGeom prst="line">
              <a:avLst/>
            </a:prstGeom>
            <a:noFill/>
            <a:ln w="28575">
              <a:solidFill>
                <a:schemeClr val="tx1"/>
              </a:solidFill>
              <a:round/>
              <a:headEnd/>
              <a:tailEnd/>
            </a:ln>
          </p:spPr>
        </p:cxnSp>
        <p:cxnSp>
          <p:nvCxnSpPr>
            <p:cNvPr id="36949" name="Straight Connector 30"/>
            <p:cNvCxnSpPr>
              <a:cxnSpLocks noChangeShapeType="1"/>
            </p:cNvCxnSpPr>
            <p:nvPr/>
          </p:nvCxnSpPr>
          <p:spPr bwMode="auto">
            <a:xfrm>
              <a:off x="8272558" y="5172950"/>
              <a:ext cx="0" cy="64008"/>
            </a:xfrm>
            <a:prstGeom prst="line">
              <a:avLst/>
            </a:prstGeom>
            <a:noFill/>
            <a:ln w="28575">
              <a:solidFill>
                <a:schemeClr val="tx1"/>
              </a:solidFill>
              <a:round/>
              <a:headEnd/>
              <a:tailEnd/>
            </a:ln>
          </p:spPr>
        </p:cxnSp>
      </p:grpSp>
      <p:grpSp>
        <p:nvGrpSpPr>
          <p:cNvPr id="36872" name="Group 85"/>
          <p:cNvGrpSpPr>
            <a:grpSpLocks/>
          </p:cNvGrpSpPr>
          <p:nvPr/>
        </p:nvGrpSpPr>
        <p:grpSpPr bwMode="auto">
          <a:xfrm>
            <a:off x="1457325" y="2355850"/>
            <a:ext cx="4295775" cy="1852613"/>
            <a:chOff x="1647930" y="2577403"/>
            <a:chExt cx="4295671" cy="1853921"/>
          </a:xfrm>
        </p:grpSpPr>
        <p:sp>
          <p:nvSpPr>
            <p:cNvPr id="36936" name="Freeform 32"/>
            <p:cNvSpPr>
              <a:spLocks/>
            </p:cNvSpPr>
            <p:nvPr/>
          </p:nvSpPr>
          <p:spPr bwMode="auto">
            <a:xfrm>
              <a:off x="1688123" y="2622620"/>
              <a:ext cx="4215284" cy="1763485"/>
            </a:xfrm>
            <a:custGeom>
              <a:avLst/>
              <a:gdLst>
                <a:gd name="T0" fmla="*/ 0 w 4215284"/>
                <a:gd name="T1" fmla="*/ 0 h 1763485"/>
                <a:gd name="T2" fmla="*/ 602901 w 4215284"/>
                <a:gd name="T3" fmla="*/ 386861 h 1763485"/>
                <a:gd name="T4" fmla="*/ 1215851 w 4215284"/>
                <a:gd name="T5" fmla="*/ 547635 h 1763485"/>
                <a:gd name="T6" fmla="*/ 1808703 w 4215284"/>
                <a:gd name="T7" fmla="*/ 944545 h 1763485"/>
                <a:gd name="T8" fmla="*/ 2401556 w 4215284"/>
                <a:gd name="T9" fmla="*/ 648118 h 1763485"/>
                <a:gd name="T10" fmla="*/ 3004456 w 4215284"/>
                <a:gd name="T11" fmla="*/ 1019907 h 1763485"/>
                <a:gd name="T12" fmla="*/ 3602319 w 4215284"/>
                <a:gd name="T13" fmla="*/ 1587639 h 1763485"/>
                <a:gd name="T14" fmla="*/ 4215284 w 4215284"/>
                <a:gd name="T15" fmla="*/ 1763485 h 1763485"/>
                <a:gd name="T16" fmla="*/ 0 60000 65536"/>
                <a:gd name="T17" fmla="*/ 0 60000 65536"/>
                <a:gd name="T18" fmla="*/ 0 60000 65536"/>
                <a:gd name="T19" fmla="*/ 0 60000 65536"/>
                <a:gd name="T20" fmla="*/ 0 60000 65536"/>
                <a:gd name="T21" fmla="*/ 0 60000 65536"/>
                <a:gd name="T22" fmla="*/ 0 60000 65536"/>
                <a:gd name="T23" fmla="*/ 0 60000 65536"/>
                <a:gd name="T24" fmla="*/ 0 w 4215284"/>
                <a:gd name="T25" fmla="*/ 0 h 1763485"/>
                <a:gd name="T26" fmla="*/ 4215284 w 4215284"/>
                <a:gd name="T27" fmla="*/ 1763485 h 17634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15284" h="1763485">
                  <a:moveTo>
                    <a:pt x="0" y="0"/>
                  </a:moveTo>
                  <a:lnTo>
                    <a:pt x="602901" y="386861"/>
                  </a:lnTo>
                  <a:lnTo>
                    <a:pt x="1215851" y="547635"/>
                  </a:lnTo>
                  <a:lnTo>
                    <a:pt x="1808703" y="944545"/>
                  </a:lnTo>
                  <a:lnTo>
                    <a:pt x="2401556" y="648118"/>
                  </a:lnTo>
                  <a:lnTo>
                    <a:pt x="3004457" y="1019907"/>
                  </a:lnTo>
                  <a:lnTo>
                    <a:pt x="3602334" y="1587639"/>
                  </a:lnTo>
                  <a:lnTo>
                    <a:pt x="4215284" y="1763485"/>
                  </a:lnTo>
                </a:path>
              </a:pathLst>
            </a:custGeom>
            <a:noFill/>
            <a:ln w="28575" cap="flat" cmpd="sng">
              <a:solidFill>
                <a:schemeClr val="accent2"/>
              </a:solidFill>
              <a:prstDash val="solid"/>
              <a:round/>
              <a:headEnd type="none" w="med" len="med"/>
              <a:tailEnd type="none" w="med" len="med"/>
            </a:ln>
          </p:spPr>
          <p:txBody>
            <a:bodyPr anchor="ctr"/>
            <a:lstStyle/>
            <a:p>
              <a:endParaRPr lang="en-US"/>
            </a:p>
          </p:txBody>
        </p:sp>
        <p:grpSp>
          <p:nvGrpSpPr>
            <p:cNvPr id="5" name="Group 41"/>
            <p:cNvGrpSpPr/>
            <p:nvPr/>
          </p:nvGrpSpPr>
          <p:grpSpPr>
            <a:xfrm>
              <a:off x="1647930" y="2577403"/>
              <a:ext cx="4295671" cy="1853921"/>
              <a:chOff x="1647930" y="2577403"/>
              <a:chExt cx="4295671" cy="1853921"/>
            </a:xfrm>
            <a:solidFill>
              <a:schemeClr val="accent2"/>
            </a:solidFill>
          </p:grpSpPr>
          <p:sp>
            <p:nvSpPr>
              <p:cNvPr id="34" name="Oval 33"/>
              <p:cNvSpPr/>
              <p:nvPr/>
            </p:nvSpPr>
            <p:spPr bwMode="auto">
              <a:xfrm>
                <a:off x="1647930" y="2577403"/>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35" name="Oval 34"/>
              <p:cNvSpPr/>
              <p:nvPr/>
            </p:nvSpPr>
            <p:spPr bwMode="auto">
              <a:xfrm>
                <a:off x="2245807" y="2964265"/>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36" name="Oval 35"/>
              <p:cNvSpPr/>
              <p:nvPr/>
            </p:nvSpPr>
            <p:spPr bwMode="auto">
              <a:xfrm>
                <a:off x="2843684" y="3125039"/>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37" name="Oval 36"/>
              <p:cNvSpPr/>
              <p:nvPr/>
            </p:nvSpPr>
            <p:spPr bwMode="auto">
              <a:xfrm>
                <a:off x="3446585" y="3511900"/>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38" name="Oval 37"/>
              <p:cNvSpPr/>
              <p:nvPr/>
            </p:nvSpPr>
            <p:spPr bwMode="auto">
              <a:xfrm>
                <a:off x="4044462" y="3235571"/>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39" name="Oval 38"/>
              <p:cNvSpPr/>
              <p:nvPr/>
            </p:nvSpPr>
            <p:spPr bwMode="auto">
              <a:xfrm>
                <a:off x="4652387" y="3597311"/>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40" name="Oval 39"/>
              <p:cNvSpPr/>
              <p:nvPr/>
            </p:nvSpPr>
            <p:spPr bwMode="auto">
              <a:xfrm>
                <a:off x="5240216" y="4165043"/>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41" name="Oval 40"/>
              <p:cNvSpPr/>
              <p:nvPr/>
            </p:nvSpPr>
            <p:spPr bwMode="auto">
              <a:xfrm>
                <a:off x="5858190" y="4345913"/>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grpSp>
      </p:grpSp>
      <p:grpSp>
        <p:nvGrpSpPr>
          <p:cNvPr id="36873" name="Group 86"/>
          <p:cNvGrpSpPr>
            <a:grpSpLocks/>
          </p:cNvGrpSpPr>
          <p:nvPr/>
        </p:nvGrpSpPr>
        <p:grpSpPr bwMode="auto">
          <a:xfrm>
            <a:off x="1444625" y="2573338"/>
            <a:ext cx="6716713" cy="1054100"/>
            <a:chOff x="1634532" y="2795117"/>
            <a:chExt cx="6717323" cy="1055076"/>
          </a:xfrm>
        </p:grpSpPr>
        <p:sp>
          <p:nvSpPr>
            <p:cNvPr id="36934" name="Freeform 42"/>
            <p:cNvSpPr>
              <a:spLocks/>
            </p:cNvSpPr>
            <p:nvPr/>
          </p:nvSpPr>
          <p:spPr bwMode="auto">
            <a:xfrm>
              <a:off x="1683099" y="2843684"/>
              <a:ext cx="6616839" cy="964641"/>
            </a:xfrm>
            <a:custGeom>
              <a:avLst/>
              <a:gdLst>
                <a:gd name="T0" fmla="*/ 0 w 6616839"/>
                <a:gd name="T1" fmla="*/ 0 h 964641"/>
                <a:gd name="T2" fmla="*/ 612949 w 6616839"/>
                <a:gd name="T3" fmla="*/ 25120 h 964641"/>
                <a:gd name="T4" fmla="*/ 1215858 w 6616839"/>
                <a:gd name="T5" fmla="*/ 246184 h 964641"/>
                <a:gd name="T6" fmla="*/ 1808711 w 6616839"/>
                <a:gd name="T7" fmla="*/ 361740 h 964641"/>
                <a:gd name="T8" fmla="*/ 2401557 w 6616839"/>
                <a:gd name="T9" fmla="*/ 356716 h 964641"/>
                <a:gd name="T10" fmla="*/ 3009481 w 6616839"/>
                <a:gd name="T11" fmla="*/ 497393 h 964641"/>
                <a:gd name="T12" fmla="*/ 3607374 w 6616839"/>
                <a:gd name="T13" fmla="*/ 572756 h 964641"/>
                <a:gd name="T14" fmla="*/ 4215283 w 6616839"/>
                <a:gd name="T15" fmla="*/ 703384 h 964641"/>
                <a:gd name="T16" fmla="*/ 4803115 w 6616839"/>
                <a:gd name="T17" fmla="*/ 522514 h 964641"/>
                <a:gd name="T18" fmla="*/ 5416063 w 6616839"/>
                <a:gd name="T19" fmla="*/ 698360 h 964641"/>
                <a:gd name="T20" fmla="*/ 6008915 w 6616839"/>
                <a:gd name="T21" fmla="*/ 783771 h 964641"/>
                <a:gd name="T22" fmla="*/ 6616839 w 6616839"/>
                <a:gd name="T23" fmla="*/ 964641 h 9646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616839"/>
                <a:gd name="T37" fmla="*/ 0 h 964641"/>
                <a:gd name="T38" fmla="*/ 6616839 w 6616839"/>
                <a:gd name="T39" fmla="*/ 964641 h 9646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616839" h="964641">
                  <a:moveTo>
                    <a:pt x="0" y="0"/>
                  </a:moveTo>
                  <a:lnTo>
                    <a:pt x="612949" y="25120"/>
                  </a:lnTo>
                  <a:lnTo>
                    <a:pt x="1215850" y="246184"/>
                  </a:lnTo>
                  <a:lnTo>
                    <a:pt x="1808703" y="361740"/>
                  </a:lnTo>
                  <a:lnTo>
                    <a:pt x="2401556" y="356716"/>
                  </a:lnTo>
                  <a:lnTo>
                    <a:pt x="3009481" y="497393"/>
                  </a:lnTo>
                  <a:lnTo>
                    <a:pt x="3607358" y="572756"/>
                  </a:lnTo>
                  <a:lnTo>
                    <a:pt x="4215283" y="703384"/>
                  </a:lnTo>
                  <a:lnTo>
                    <a:pt x="4803112" y="522514"/>
                  </a:lnTo>
                  <a:lnTo>
                    <a:pt x="5416061" y="698360"/>
                  </a:lnTo>
                  <a:lnTo>
                    <a:pt x="6008914" y="783771"/>
                  </a:lnTo>
                  <a:lnTo>
                    <a:pt x="6616839" y="964641"/>
                  </a:lnTo>
                </a:path>
              </a:pathLst>
            </a:custGeom>
            <a:noFill/>
            <a:ln w="28575" cap="flat" cmpd="sng">
              <a:solidFill>
                <a:schemeClr val="accent2"/>
              </a:solidFill>
              <a:prstDash val="solid"/>
              <a:round/>
              <a:headEnd type="none" w="med" len="med"/>
              <a:tailEnd type="none" w="med" len="med"/>
            </a:ln>
          </p:spPr>
          <p:txBody>
            <a:bodyPr anchor="ctr"/>
            <a:lstStyle/>
            <a:p>
              <a:endParaRPr lang="en-US"/>
            </a:p>
          </p:txBody>
        </p:sp>
        <p:grpSp>
          <p:nvGrpSpPr>
            <p:cNvPr id="7" name="Group 55"/>
            <p:cNvGrpSpPr/>
            <p:nvPr/>
          </p:nvGrpSpPr>
          <p:grpSpPr>
            <a:xfrm>
              <a:off x="1634532" y="2795117"/>
              <a:ext cx="6717323" cy="1055076"/>
              <a:chOff x="1634532" y="2795117"/>
              <a:chExt cx="6717323" cy="1055076"/>
            </a:xfrm>
            <a:solidFill>
              <a:schemeClr val="accent2"/>
            </a:solidFill>
          </p:grpSpPr>
          <p:sp>
            <p:nvSpPr>
              <p:cNvPr id="44" name="Oval 43"/>
              <p:cNvSpPr/>
              <p:nvPr/>
            </p:nvSpPr>
            <p:spPr bwMode="auto">
              <a:xfrm>
                <a:off x="1634532" y="2795117"/>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45" name="Oval 44"/>
              <p:cNvSpPr/>
              <p:nvPr/>
            </p:nvSpPr>
            <p:spPr bwMode="auto">
              <a:xfrm>
                <a:off x="2252506" y="2835310"/>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46" name="Oval 45"/>
              <p:cNvSpPr/>
              <p:nvPr/>
            </p:nvSpPr>
            <p:spPr bwMode="auto">
              <a:xfrm>
                <a:off x="2855407" y="3051350"/>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47" name="Oval 46"/>
              <p:cNvSpPr/>
              <p:nvPr/>
            </p:nvSpPr>
            <p:spPr bwMode="auto">
              <a:xfrm>
                <a:off x="3448260" y="3151833"/>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48" name="Oval 47"/>
              <p:cNvSpPr/>
              <p:nvPr/>
            </p:nvSpPr>
            <p:spPr bwMode="auto">
              <a:xfrm>
                <a:off x="4051161" y="3156858"/>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49" name="Oval 48"/>
              <p:cNvSpPr/>
              <p:nvPr/>
            </p:nvSpPr>
            <p:spPr bwMode="auto">
              <a:xfrm>
                <a:off x="4654062" y="3297535"/>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50" name="Oval 49"/>
              <p:cNvSpPr/>
              <p:nvPr/>
            </p:nvSpPr>
            <p:spPr bwMode="auto">
              <a:xfrm>
                <a:off x="5256963" y="3377921"/>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51" name="Oval 50"/>
              <p:cNvSpPr/>
              <p:nvPr/>
            </p:nvSpPr>
            <p:spPr bwMode="auto">
              <a:xfrm>
                <a:off x="5859864" y="3503525"/>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52" name="Oval 51"/>
              <p:cNvSpPr/>
              <p:nvPr/>
            </p:nvSpPr>
            <p:spPr bwMode="auto">
              <a:xfrm>
                <a:off x="6447692" y="3327679"/>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53" name="Oval 52"/>
              <p:cNvSpPr/>
              <p:nvPr/>
            </p:nvSpPr>
            <p:spPr bwMode="auto">
              <a:xfrm>
                <a:off x="7065666" y="3498501"/>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54" name="Oval 53"/>
              <p:cNvSpPr/>
              <p:nvPr/>
            </p:nvSpPr>
            <p:spPr bwMode="auto">
              <a:xfrm>
                <a:off x="7648471" y="3588936"/>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55" name="Oval 54"/>
              <p:cNvSpPr/>
              <p:nvPr/>
            </p:nvSpPr>
            <p:spPr bwMode="auto">
              <a:xfrm>
                <a:off x="8266444" y="3764782"/>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grpSp>
      </p:grpSp>
      <p:sp>
        <p:nvSpPr>
          <p:cNvPr id="69" name="Oval 68"/>
          <p:cNvSpPr/>
          <p:nvPr/>
        </p:nvSpPr>
        <p:spPr bwMode="auto">
          <a:xfrm>
            <a:off x="5672138" y="3989388"/>
            <a:ext cx="85725" cy="85725"/>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grpSp>
        <p:nvGrpSpPr>
          <p:cNvPr id="36875" name="Group 89"/>
          <p:cNvGrpSpPr>
            <a:grpSpLocks/>
          </p:cNvGrpSpPr>
          <p:nvPr/>
        </p:nvGrpSpPr>
        <p:grpSpPr bwMode="auto">
          <a:xfrm>
            <a:off x="1449388" y="3552825"/>
            <a:ext cx="4300537" cy="1355725"/>
            <a:chOff x="1639558" y="3774834"/>
            <a:chExt cx="4300694" cy="1356527"/>
          </a:xfrm>
        </p:grpSpPr>
        <p:sp>
          <p:nvSpPr>
            <p:cNvPr id="78" name="Freeform 77"/>
            <p:cNvSpPr/>
            <p:nvPr/>
          </p:nvSpPr>
          <p:spPr bwMode="auto">
            <a:xfrm>
              <a:off x="1693535" y="3828841"/>
              <a:ext cx="4205441" cy="1261221"/>
            </a:xfrm>
            <a:custGeom>
              <a:avLst/>
              <a:gdLst>
                <a:gd name="connsiteX0" fmla="*/ 0 w 4205235"/>
                <a:gd name="connsiteY0" fmla="*/ 0 h 1261068"/>
                <a:gd name="connsiteX1" fmla="*/ 597877 w 4205235"/>
                <a:gd name="connsiteY1" fmla="*/ 30145 h 1261068"/>
                <a:gd name="connsiteX2" fmla="*/ 1195754 w 4205235"/>
                <a:gd name="connsiteY2" fmla="*/ 406958 h 1261068"/>
                <a:gd name="connsiteX3" fmla="*/ 1803679 w 4205235"/>
                <a:gd name="connsiteY3" fmla="*/ 557683 h 1261068"/>
                <a:gd name="connsiteX4" fmla="*/ 2406580 w 4205235"/>
                <a:gd name="connsiteY4" fmla="*/ 668215 h 1261068"/>
                <a:gd name="connsiteX5" fmla="*/ 3009482 w 4205235"/>
                <a:gd name="connsiteY5" fmla="*/ 728505 h 1261068"/>
                <a:gd name="connsiteX6" fmla="*/ 3597310 w 4205235"/>
                <a:gd name="connsiteY6" fmla="*/ 1180681 h 1261068"/>
                <a:gd name="connsiteX7" fmla="*/ 4205235 w 4205235"/>
                <a:gd name="connsiteY7" fmla="*/ 1261068 h 1261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05235" h="1261068">
                  <a:moveTo>
                    <a:pt x="0" y="0"/>
                  </a:moveTo>
                  <a:lnTo>
                    <a:pt x="597877" y="30145"/>
                  </a:lnTo>
                  <a:lnTo>
                    <a:pt x="1195754" y="406958"/>
                  </a:lnTo>
                  <a:lnTo>
                    <a:pt x="1803679" y="557683"/>
                  </a:lnTo>
                  <a:lnTo>
                    <a:pt x="2406580" y="668215"/>
                  </a:lnTo>
                  <a:lnTo>
                    <a:pt x="3009482" y="728505"/>
                  </a:lnTo>
                  <a:lnTo>
                    <a:pt x="3597310" y="1180681"/>
                  </a:lnTo>
                  <a:lnTo>
                    <a:pt x="4205235" y="1261068"/>
                  </a:lnTo>
                </a:path>
              </a:pathLst>
            </a:custGeom>
            <a:noFill/>
            <a:ln w="28575" cap="flat" cmpd="sng" algn="ctr">
              <a:solidFill>
                <a:schemeClr val="accent3"/>
              </a:solidFill>
              <a:prstDash val="solid"/>
              <a:round/>
              <a:headEnd type="none" w="med" len="med"/>
              <a:tailEnd type="none" w="med" len="med"/>
            </a:ln>
            <a:effectLst/>
          </p:spPr>
          <p:txBody>
            <a:bodyPr anchor="ctr"/>
            <a:lstStyle/>
            <a:p>
              <a:pPr algn="ctr" eaLnBrk="1" hangingPunct="1">
                <a:lnSpc>
                  <a:spcPct val="90000"/>
                </a:lnSpc>
                <a:spcBef>
                  <a:spcPct val="35000"/>
                </a:spcBef>
                <a:spcAft>
                  <a:spcPct val="25000"/>
                </a:spcAft>
                <a:buClr>
                  <a:schemeClr val="folHlink"/>
                </a:buClr>
                <a:buFont typeface="Arial" panose="020B0604020202020204" pitchFamily="34" charset="0"/>
                <a:buChar char="•"/>
                <a:defRPr/>
              </a:pPr>
              <a:endParaRPr lang="en-US" dirty="0">
                <a:latin typeface="Arial" panose="020B0604020202020204" pitchFamily="34" charset="0"/>
                <a:ea typeface="ＭＳ Ｐゴシック" pitchFamily="34" charset="-128"/>
              </a:endParaRPr>
            </a:p>
          </p:txBody>
        </p:sp>
        <p:grpSp>
          <p:nvGrpSpPr>
            <p:cNvPr id="36926" name="Group 88"/>
            <p:cNvGrpSpPr>
              <a:grpSpLocks/>
            </p:cNvGrpSpPr>
            <p:nvPr/>
          </p:nvGrpSpPr>
          <p:grpSpPr bwMode="auto">
            <a:xfrm>
              <a:off x="1639558" y="3774834"/>
              <a:ext cx="4300694" cy="1356527"/>
              <a:chOff x="1639558" y="3774834"/>
              <a:chExt cx="4300694" cy="1356527"/>
            </a:xfrm>
          </p:grpSpPr>
          <p:sp>
            <p:nvSpPr>
              <p:cNvPr id="59" name="Oval 58"/>
              <p:cNvSpPr/>
              <p:nvPr/>
            </p:nvSpPr>
            <p:spPr bwMode="auto">
              <a:xfrm>
                <a:off x="3447786" y="4337141"/>
                <a:ext cx="85728" cy="85776"/>
              </a:xfrm>
              <a:prstGeom prst="ellipse">
                <a:avLst/>
              </a:prstGeom>
              <a:solidFill>
                <a:schemeClr val="accent3"/>
              </a:solid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61" name="Oval 60"/>
              <p:cNvSpPr/>
              <p:nvPr/>
            </p:nvSpPr>
            <p:spPr bwMode="auto">
              <a:xfrm>
                <a:off x="2850864" y="4202125"/>
                <a:ext cx="84141" cy="85776"/>
              </a:xfrm>
              <a:prstGeom prst="ellipse">
                <a:avLst/>
              </a:prstGeom>
              <a:solidFill>
                <a:schemeClr val="accent3"/>
              </a:solid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63" name="Oval 62"/>
              <p:cNvSpPr/>
              <p:nvPr/>
            </p:nvSpPr>
            <p:spPr bwMode="auto">
              <a:xfrm>
                <a:off x="1639558" y="3774834"/>
                <a:ext cx="85728" cy="85776"/>
              </a:xfrm>
              <a:prstGeom prst="ellipse">
                <a:avLst/>
              </a:prstGeom>
              <a:solidFill>
                <a:schemeClr val="accent3"/>
              </a:solid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65" name="Oval 64"/>
              <p:cNvSpPr/>
              <p:nvPr/>
            </p:nvSpPr>
            <p:spPr bwMode="auto">
              <a:xfrm>
                <a:off x="4051058" y="4457863"/>
                <a:ext cx="85728" cy="85776"/>
              </a:xfrm>
              <a:prstGeom prst="ellipse">
                <a:avLst/>
              </a:prstGeom>
              <a:solidFill>
                <a:schemeClr val="accent3"/>
              </a:solid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68" name="Oval 67"/>
              <p:cNvSpPr/>
              <p:nvPr/>
            </p:nvSpPr>
            <p:spPr bwMode="auto">
              <a:xfrm>
                <a:off x="4654330" y="4508693"/>
                <a:ext cx="85728" cy="85776"/>
              </a:xfrm>
              <a:prstGeom prst="ellipse">
                <a:avLst/>
              </a:prstGeom>
              <a:solidFill>
                <a:schemeClr val="accent3"/>
              </a:solid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70" name="Oval 69"/>
              <p:cNvSpPr/>
              <p:nvPr/>
            </p:nvSpPr>
            <p:spPr bwMode="auto">
              <a:xfrm>
                <a:off x="5854524" y="5045585"/>
                <a:ext cx="85728" cy="85776"/>
              </a:xfrm>
              <a:prstGeom prst="ellipse">
                <a:avLst/>
              </a:prstGeom>
              <a:solidFill>
                <a:schemeClr val="accent3"/>
              </a:solid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71" name="Oval 70"/>
              <p:cNvSpPr/>
              <p:nvPr/>
            </p:nvSpPr>
            <p:spPr bwMode="auto">
              <a:xfrm>
                <a:off x="5251252" y="4955045"/>
                <a:ext cx="85728" cy="85776"/>
              </a:xfrm>
              <a:prstGeom prst="ellipse">
                <a:avLst/>
              </a:prstGeom>
              <a:solidFill>
                <a:schemeClr val="accent3"/>
              </a:solid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grpSp>
      </p:grpSp>
      <p:grpSp>
        <p:nvGrpSpPr>
          <p:cNvPr id="36876" name="Group 87"/>
          <p:cNvGrpSpPr>
            <a:grpSpLocks/>
          </p:cNvGrpSpPr>
          <p:nvPr/>
        </p:nvGrpSpPr>
        <p:grpSpPr bwMode="auto">
          <a:xfrm>
            <a:off x="1449388" y="3506788"/>
            <a:ext cx="6707187" cy="703262"/>
            <a:chOff x="1639558" y="3815027"/>
            <a:chExt cx="6707274" cy="703384"/>
          </a:xfrm>
        </p:grpSpPr>
        <p:sp>
          <p:nvSpPr>
            <p:cNvPr id="57" name="Freeform 56"/>
            <p:cNvSpPr/>
            <p:nvPr/>
          </p:nvSpPr>
          <p:spPr bwMode="auto">
            <a:xfrm>
              <a:off x="1672895" y="3857896"/>
              <a:ext cx="6621549" cy="612881"/>
            </a:xfrm>
            <a:custGeom>
              <a:avLst/>
              <a:gdLst>
                <a:gd name="connsiteX0" fmla="*/ 0 w 6621863"/>
                <a:gd name="connsiteY0" fmla="*/ 0 h 612949"/>
                <a:gd name="connsiteX1" fmla="*/ 617973 w 6621863"/>
                <a:gd name="connsiteY1" fmla="*/ 0 h 612949"/>
                <a:gd name="connsiteX2" fmla="*/ 1215850 w 6621863"/>
                <a:gd name="connsiteY2" fmla="*/ 40193 h 612949"/>
                <a:gd name="connsiteX3" fmla="*/ 1803679 w 6621863"/>
                <a:gd name="connsiteY3" fmla="*/ 125604 h 612949"/>
                <a:gd name="connsiteX4" fmla="*/ 2416628 w 6621863"/>
                <a:gd name="connsiteY4" fmla="*/ 135653 h 612949"/>
                <a:gd name="connsiteX5" fmla="*/ 3034602 w 6621863"/>
                <a:gd name="connsiteY5" fmla="*/ 276330 h 612949"/>
                <a:gd name="connsiteX6" fmla="*/ 3617406 w 6621863"/>
                <a:gd name="connsiteY6" fmla="*/ 321547 h 612949"/>
                <a:gd name="connsiteX7" fmla="*/ 4225331 w 6621863"/>
                <a:gd name="connsiteY7" fmla="*/ 477297 h 612949"/>
                <a:gd name="connsiteX8" fmla="*/ 4823208 w 6621863"/>
                <a:gd name="connsiteY8" fmla="*/ 396910 h 612949"/>
                <a:gd name="connsiteX9" fmla="*/ 5421085 w 6621863"/>
                <a:gd name="connsiteY9" fmla="*/ 517490 h 612949"/>
                <a:gd name="connsiteX10" fmla="*/ 6018962 w 6621863"/>
                <a:gd name="connsiteY10" fmla="*/ 517490 h 612949"/>
                <a:gd name="connsiteX11" fmla="*/ 6621863 w 6621863"/>
                <a:gd name="connsiteY11" fmla="*/ 612949 h 61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1863" h="612949">
                  <a:moveTo>
                    <a:pt x="0" y="0"/>
                  </a:moveTo>
                  <a:lnTo>
                    <a:pt x="617973" y="0"/>
                  </a:lnTo>
                  <a:lnTo>
                    <a:pt x="1215850" y="40193"/>
                  </a:lnTo>
                  <a:lnTo>
                    <a:pt x="1803679" y="125604"/>
                  </a:lnTo>
                  <a:lnTo>
                    <a:pt x="2416628" y="135653"/>
                  </a:lnTo>
                  <a:lnTo>
                    <a:pt x="3034602" y="276330"/>
                  </a:lnTo>
                  <a:lnTo>
                    <a:pt x="3617406" y="321547"/>
                  </a:lnTo>
                  <a:lnTo>
                    <a:pt x="4225331" y="477297"/>
                  </a:lnTo>
                  <a:lnTo>
                    <a:pt x="4823208" y="396910"/>
                  </a:lnTo>
                  <a:lnTo>
                    <a:pt x="5421085" y="517490"/>
                  </a:lnTo>
                  <a:lnTo>
                    <a:pt x="6018962" y="517490"/>
                  </a:lnTo>
                  <a:lnTo>
                    <a:pt x="6621863" y="612949"/>
                  </a:lnTo>
                </a:path>
              </a:pathLst>
            </a:custGeom>
            <a:noFill/>
            <a:ln w="28575" cap="flat" cmpd="sng" algn="ctr">
              <a:solidFill>
                <a:schemeClr val="accent3"/>
              </a:solidFill>
              <a:prstDash val="solid"/>
              <a:round/>
              <a:headEnd type="none" w="med" len="med"/>
              <a:tailEnd type="none" w="med" len="med"/>
            </a:ln>
            <a:effectLst/>
          </p:spPr>
          <p:txBody>
            <a:bodyPr anchor="ctr"/>
            <a:lstStyle/>
            <a:p>
              <a:pPr algn="ctr" eaLnBrk="1" hangingPunct="1">
                <a:lnSpc>
                  <a:spcPct val="90000"/>
                </a:lnSpc>
                <a:spcBef>
                  <a:spcPct val="35000"/>
                </a:spcBef>
                <a:spcAft>
                  <a:spcPct val="25000"/>
                </a:spcAft>
                <a:buClr>
                  <a:schemeClr val="folHlink"/>
                </a:buClr>
                <a:buFont typeface="Arial" panose="020B0604020202020204" pitchFamily="34" charset="0"/>
                <a:buChar char="•"/>
                <a:defRPr/>
              </a:pPr>
              <a:endParaRPr lang="en-US" dirty="0">
                <a:latin typeface="Arial" panose="020B0604020202020204" pitchFamily="34" charset="0"/>
                <a:ea typeface="ＭＳ Ｐゴシック" pitchFamily="34" charset="-128"/>
              </a:endParaRPr>
            </a:p>
          </p:txBody>
        </p:sp>
        <p:grpSp>
          <p:nvGrpSpPr>
            <p:cNvPr id="11" name="Group 75"/>
            <p:cNvGrpSpPr/>
            <p:nvPr/>
          </p:nvGrpSpPr>
          <p:grpSpPr>
            <a:xfrm>
              <a:off x="1639558" y="3815027"/>
              <a:ext cx="6707274" cy="703384"/>
              <a:chOff x="1639558" y="3815027"/>
              <a:chExt cx="6707274" cy="703384"/>
            </a:xfrm>
            <a:solidFill>
              <a:schemeClr val="accent3"/>
            </a:solidFill>
          </p:grpSpPr>
          <p:sp>
            <p:nvSpPr>
              <p:cNvPr id="58" name="Oval 57"/>
              <p:cNvSpPr/>
              <p:nvPr/>
            </p:nvSpPr>
            <p:spPr bwMode="auto">
              <a:xfrm>
                <a:off x="3458309" y="3950679"/>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60" name="Oval 59"/>
              <p:cNvSpPr/>
              <p:nvPr/>
            </p:nvSpPr>
            <p:spPr bwMode="auto">
              <a:xfrm>
                <a:off x="2860432" y="3855220"/>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62" name="Oval 61"/>
              <p:cNvSpPr/>
              <p:nvPr/>
            </p:nvSpPr>
            <p:spPr bwMode="auto">
              <a:xfrm>
                <a:off x="2257531" y="3815027"/>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64" name="Oval 63"/>
              <p:cNvSpPr/>
              <p:nvPr/>
            </p:nvSpPr>
            <p:spPr bwMode="auto">
              <a:xfrm>
                <a:off x="1639558" y="3815028"/>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66" name="Oval 65"/>
              <p:cNvSpPr/>
              <p:nvPr/>
            </p:nvSpPr>
            <p:spPr bwMode="auto">
              <a:xfrm>
                <a:off x="4056186" y="3960729"/>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67" name="Oval 66"/>
              <p:cNvSpPr/>
              <p:nvPr/>
            </p:nvSpPr>
            <p:spPr bwMode="auto">
              <a:xfrm>
                <a:off x="4654063" y="4081309"/>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72" name="Oval 71"/>
              <p:cNvSpPr/>
              <p:nvPr/>
            </p:nvSpPr>
            <p:spPr bwMode="auto">
              <a:xfrm>
                <a:off x="6457742" y="4206913"/>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73" name="Oval 72"/>
              <p:cNvSpPr/>
              <p:nvPr/>
            </p:nvSpPr>
            <p:spPr bwMode="auto">
              <a:xfrm>
                <a:off x="7045571" y="4337541"/>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74" name="Oval 73"/>
              <p:cNvSpPr/>
              <p:nvPr/>
            </p:nvSpPr>
            <p:spPr bwMode="auto">
              <a:xfrm>
                <a:off x="7658520" y="4332517"/>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75" name="Oval 74"/>
              <p:cNvSpPr/>
              <p:nvPr/>
            </p:nvSpPr>
            <p:spPr bwMode="auto">
              <a:xfrm>
                <a:off x="8261421" y="4433000"/>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sp>
            <p:nvSpPr>
              <p:cNvPr id="77" name="Oval 76"/>
              <p:cNvSpPr/>
              <p:nvPr/>
            </p:nvSpPr>
            <p:spPr bwMode="auto">
              <a:xfrm>
                <a:off x="5251940" y="4141599"/>
                <a:ext cx="85411" cy="85411"/>
              </a:xfrm>
              <a:prstGeom prst="ellipse">
                <a:avLst/>
              </a:prstGeom>
              <a:grpFill/>
              <a:ln w="9525" cap="flat" cmpd="sng" algn="ctr">
                <a:solidFill>
                  <a:srgbClr val="002060"/>
                </a:solid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dirty="0">
                  <a:ea typeface="ＭＳ Ｐゴシック" pitchFamily="34" charset="-128"/>
                </a:endParaRPr>
              </a:p>
            </p:txBody>
          </p:sp>
        </p:grpSp>
      </p:grpSp>
      <p:grpSp>
        <p:nvGrpSpPr>
          <p:cNvPr id="36877" name="Group 84"/>
          <p:cNvGrpSpPr>
            <a:grpSpLocks/>
          </p:cNvGrpSpPr>
          <p:nvPr/>
        </p:nvGrpSpPr>
        <p:grpSpPr bwMode="auto">
          <a:xfrm>
            <a:off x="708025" y="2254250"/>
            <a:ext cx="777875" cy="2782888"/>
            <a:chOff x="384175" y="2457450"/>
            <a:chExt cx="777875" cy="2782888"/>
          </a:xfrm>
        </p:grpSpPr>
        <p:sp>
          <p:nvSpPr>
            <p:cNvPr id="36917" name="TextBox 78"/>
            <p:cNvSpPr txBox="1">
              <a:spLocks noChangeArrowheads="1"/>
            </p:cNvSpPr>
            <p:nvPr/>
          </p:nvSpPr>
          <p:spPr bwMode="auto">
            <a:xfrm>
              <a:off x="384175" y="2457450"/>
              <a:ext cx="777875" cy="341632"/>
            </a:xfrm>
            <a:prstGeom prst="rect">
              <a:avLst/>
            </a:prstGeom>
            <a:noFill/>
            <a:ln w="9525">
              <a:noFill/>
              <a:miter lim="800000"/>
              <a:headEnd/>
              <a:tailEnd/>
            </a:ln>
          </p:spPr>
          <p:txBody>
            <a:bodyPr>
              <a:spAutoFit/>
            </a:bodyPr>
            <a:lstStyle/>
            <a:p>
              <a:pPr algn="r" eaLnBrk="1" hangingPunct="1">
                <a:lnSpc>
                  <a:spcPct val="90000"/>
                </a:lnSpc>
                <a:spcBef>
                  <a:spcPct val="35000"/>
                </a:spcBef>
                <a:spcAft>
                  <a:spcPct val="25000"/>
                </a:spcAft>
                <a:buClr>
                  <a:schemeClr val="folHlink"/>
                </a:buClr>
                <a:buFont typeface="Arial" charset="0"/>
                <a:buNone/>
              </a:pPr>
              <a:r>
                <a:rPr lang="en-US" altLang="en-US" b="0">
                  <a:cs typeface="Arial" charset="0"/>
                </a:rPr>
                <a:t>1.0</a:t>
              </a:r>
            </a:p>
          </p:txBody>
        </p:sp>
        <p:sp>
          <p:nvSpPr>
            <p:cNvPr id="36918" name="TextBox 79"/>
            <p:cNvSpPr txBox="1">
              <a:spLocks noChangeArrowheads="1"/>
            </p:cNvSpPr>
            <p:nvPr/>
          </p:nvSpPr>
          <p:spPr bwMode="auto">
            <a:xfrm>
              <a:off x="384175" y="2952750"/>
              <a:ext cx="777875" cy="341632"/>
            </a:xfrm>
            <a:prstGeom prst="rect">
              <a:avLst/>
            </a:prstGeom>
            <a:noFill/>
            <a:ln w="9525">
              <a:noFill/>
              <a:miter lim="800000"/>
              <a:headEnd/>
              <a:tailEnd/>
            </a:ln>
          </p:spPr>
          <p:txBody>
            <a:bodyPr>
              <a:spAutoFit/>
            </a:bodyPr>
            <a:lstStyle/>
            <a:p>
              <a:pPr algn="r" eaLnBrk="1" hangingPunct="1">
                <a:lnSpc>
                  <a:spcPct val="90000"/>
                </a:lnSpc>
                <a:spcBef>
                  <a:spcPct val="35000"/>
                </a:spcBef>
                <a:spcAft>
                  <a:spcPct val="25000"/>
                </a:spcAft>
                <a:buClr>
                  <a:schemeClr val="folHlink"/>
                </a:buClr>
                <a:buFont typeface="Arial" charset="0"/>
                <a:buNone/>
              </a:pPr>
              <a:r>
                <a:rPr lang="en-US" altLang="en-US" b="0">
                  <a:cs typeface="Arial" charset="0"/>
                </a:rPr>
                <a:t>0.8</a:t>
              </a:r>
            </a:p>
          </p:txBody>
        </p:sp>
        <p:sp>
          <p:nvSpPr>
            <p:cNvPr id="36919" name="TextBox 80"/>
            <p:cNvSpPr txBox="1">
              <a:spLocks noChangeArrowheads="1"/>
            </p:cNvSpPr>
            <p:nvPr/>
          </p:nvSpPr>
          <p:spPr bwMode="auto">
            <a:xfrm>
              <a:off x="384175" y="3400425"/>
              <a:ext cx="777875" cy="341632"/>
            </a:xfrm>
            <a:prstGeom prst="rect">
              <a:avLst/>
            </a:prstGeom>
            <a:noFill/>
            <a:ln w="9525">
              <a:noFill/>
              <a:miter lim="800000"/>
              <a:headEnd/>
              <a:tailEnd/>
            </a:ln>
          </p:spPr>
          <p:txBody>
            <a:bodyPr>
              <a:spAutoFit/>
            </a:bodyPr>
            <a:lstStyle/>
            <a:p>
              <a:pPr algn="r" eaLnBrk="1" hangingPunct="1">
                <a:lnSpc>
                  <a:spcPct val="90000"/>
                </a:lnSpc>
                <a:spcBef>
                  <a:spcPct val="35000"/>
                </a:spcBef>
                <a:spcAft>
                  <a:spcPct val="25000"/>
                </a:spcAft>
                <a:buClr>
                  <a:schemeClr val="folHlink"/>
                </a:buClr>
                <a:buFont typeface="Arial" charset="0"/>
                <a:buNone/>
              </a:pPr>
              <a:r>
                <a:rPr lang="en-US" altLang="en-US" b="0">
                  <a:cs typeface="Arial" charset="0"/>
                </a:rPr>
                <a:t>0.6</a:t>
              </a:r>
            </a:p>
          </p:txBody>
        </p:sp>
        <p:sp>
          <p:nvSpPr>
            <p:cNvPr id="36920" name="TextBox 81"/>
            <p:cNvSpPr txBox="1">
              <a:spLocks noChangeArrowheads="1"/>
            </p:cNvSpPr>
            <p:nvPr/>
          </p:nvSpPr>
          <p:spPr bwMode="auto">
            <a:xfrm>
              <a:off x="384175" y="3895725"/>
              <a:ext cx="777875" cy="341632"/>
            </a:xfrm>
            <a:prstGeom prst="rect">
              <a:avLst/>
            </a:prstGeom>
            <a:noFill/>
            <a:ln w="9525">
              <a:noFill/>
              <a:miter lim="800000"/>
              <a:headEnd/>
              <a:tailEnd/>
            </a:ln>
          </p:spPr>
          <p:txBody>
            <a:bodyPr>
              <a:spAutoFit/>
            </a:bodyPr>
            <a:lstStyle/>
            <a:p>
              <a:pPr algn="r" eaLnBrk="1" hangingPunct="1">
                <a:lnSpc>
                  <a:spcPct val="90000"/>
                </a:lnSpc>
                <a:spcBef>
                  <a:spcPct val="35000"/>
                </a:spcBef>
                <a:spcAft>
                  <a:spcPct val="25000"/>
                </a:spcAft>
                <a:buClr>
                  <a:schemeClr val="folHlink"/>
                </a:buClr>
                <a:buFont typeface="Arial" charset="0"/>
                <a:buNone/>
              </a:pPr>
              <a:r>
                <a:rPr lang="en-US" altLang="en-US" b="0">
                  <a:cs typeface="Arial" charset="0"/>
                </a:rPr>
                <a:t>0.4</a:t>
              </a:r>
            </a:p>
          </p:txBody>
        </p:sp>
        <p:sp>
          <p:nvSpPr>
            <p:cNvPr id="36921" name="TextBox 82"/>
            <p:cNvSpPr txBox="1">
              <a:spLocks noChangeArrowheads="1"/>
            </p:cNvSpPr>
            <p:nvPr/>
          </p:nvSpPr>
          <p:spPr bwMode="auto">
            <a:xfrm>
              <a:off x="384175" y="4403406"/>
              <a:ext cx="777875" cy="341632"/>
            </a:xfrm>
            <a:prstGeom prst="rect">
              <a:avLst/>
            </a:prstGeom>
            <a:noFill/>
            <a:ln w="9525">
              <a:noFill/>
              <a:miter lim="800000"/>
              <a:headEnd/>
              <a:tailEnd/>
            </a:ln>
          </p:spPr>
          <p:txBody>
            <a:bodyPr>
              <a:spAutoFit/>
            </a:bodyPr>
            <a:lstStyle/>
            <a:p>
              <a:pPr algn="r" eaLnBrk="1" hangingPunct="1">
                <a:lnSpc>
                  <a:spcPct val="90000"/>
                </a:lnSpc>
                <a:spcBef>
                  <a:spcPct val="35000"/>
                </a:spcBef>
                <a:spcAft>
                  <a:spcPct val="25000"/>
                </a:spcAft>
                <a:buClr>
                  <a:schemeClr val="folHlink"/>
                </a:buClr>
                <a:buFont typeface="Arial" charset="0"/>
                <a:buNone/>
              </a:pPr>
              <a:r>
                <a:rPr lang="en-US" altLang="en-US" b="0">
                  <a:cs typeface="Arial" charset="0"/>
                </a:rPr>
                <a:t>0.2</a:t>
              </a:r>
            </a:p>
          </p:txBody>
        </p:sp>
        <p:sp>
          <p:nvSpPr>
            <p:cNvPr id="36922" name="TextBox 83"/>
            <p:cNvSpPr txBox="1">
              <a:spLocks noChangeArrowheads="1"/>
            </p:cNvSpPr>
            <p:nvPr/>
          </p:nvSpPr>
          <p:spPr bwMode="auto">
            <a:xfrm>
              <a:off x="384175" y="4898706"/>
              <a:ext cx="777875" cy="341632"/>
            </a:xfrm>
            <a:prstGeom prst="rect">
              <a:avLst/>
            </a:prstGeom>
            <a:noFill/>
            <a:ln w="9525">
              <a:noFill/>
              <a:miter lim="800000"/>
              <a:headEnd/>
              <a:tailEnd/>
            </a:ln>
          </p:spPr>
          <p:txBody>
            <a:bodyPr>
              <a:spAutoFit/>
            </a:bodyPr>
            <a:lstStyle/>
            <a:p>
              <a:pPr algn="r" eaLnBrk="1" hangingPunct="1">
                <a:lnSpc>
                  <a:spcPct val="90000"/>
                </a:lnSpc>
                <a:spcBef>
                  <a:spcPct val="35000"/>
                </a:spcBef>
                <a:spcAft>
                  <a:spcPct val="25000"/>
                </a:spcAft>
                <a:buClr>
                  <a:schemeClr val="folHlink"/>
                </a:buClr>
                <a:buFont typeface="Arial" charset="0"/>
                <a:buNone/>
              </a:pPr>
              <a:r>
                <a:rPr lang="en-US" altLang="en-US" b="0">
                  <a:cs typeface="Arial" charset="0"/>
                </a:rPr>
                <a:t>0</a:t>
              </a:r>
            </a:p>
          </p:txBody>
        </p:sp>
      </p:grpSp>
      <p:grpSp>
        <p:nvGrpSpPr>
          <p:cNvPr id="36878" name="Group 105"/>
          <p:cNvGrpSpPr>
            <a:grpSpLocks/>
          </p:cNvGrpSpPr>
          <p:nvPr/>
        </p:nvGrpSpPr>
        <p:grpSpPr bwMode="auto">
          <a:xfrm>
            <a:off x="1235075" y="4932363"/>
            <a:ext cx="7123113" cy="341312"/>
            <a:chOff x="1235034" y="5240338"/>
            <a:chExt cx="7123741" cy="341632"/>
          </a:xfrm>
        </p:grpSpPr>
        <p:sp>
          <p:nvSpPr>
            <p:cNvPr id="36905" name="TextBox 90"/>
            <p:cNvSpPr txBox="1">
              <a:spLocks noChangeArrowheads="1"/>
            </p:cNvSpPr>
            <p:nvPr/>
          </p:nvSpPr>
          <p:spPr bwMode="auto">
            <a:xfrm>
              <a:off x="1235034" y="5240338"/>
              <a:ext cx="546264" cy="34163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b="0">
                  <a:cs typeface="Arial" charset="0"/>
                </a:rPr>
                <a:t>72</a:t>
              </a:r>
            </a:p>
          </p:txBody>
        </p:sp>
        <p:sp>
          <p:nvSpPr>
            <p:cNvPr id="36906" name="TextBox 91"/>
            <p:cNvSpPr txBox="1">
              <a:spLocks noChangeArrowheads="1"/>
            </p:cNvSpPr>
            <p:nvPr/>
          </p:nvSpPr>
          <p:spPr bwMode="auto">
            <a:xfrm>
              <a:off x="1828800" y="5240338"/>
              <a:ext cx="546264" cy="34163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b="0">
                  <a:cs typeface="Arial" charset="0"/>
                </a:rPr>
                <a:t>60</a:t>
              </a:r>
            </a:p>
          </p:txBody>
        </p:sp>
        <p:sp>
          <p:nvSpPr>
            <p:cNvPr id="36907" name="TextBox 92"/>
            <p:cNvSpPr txBox="1">
              <a:spLocks noChangeArrowheads="1"/>
            </p:cNvSpPr>
            <p:nvPr/>
          </p:nvSpPr>
          <p:spPr bwMode="auto">
            <a:xfrm>
              <a:off x="2434181" y="5240338"/>
              <a:ext cx="546264" cy="34163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b="0">
                  <a:cs typeface="Arial" charset="0"/>
                </a:rPr>
                <a:t>48</a:t>
              </a:r>
            </a:p>
          </p:txBody>
        </p:sp>
        <p:sp>
          <p:nvSpPr>
            <p:cNvPr id="36908" name="TextBox 93"/>
            <p:cNvSpPr txBox="1">
              <a:spLocks noChangeArrowheads="1"/>
            </p:cNvSpPr>
            <p:nvPr/>
          </p:nvSpPr>
          <p:spPr bwMode="auto">
            <a:xfrm>
              <a:off x="3027947" y="5240338"/>
              <a:ext cx="546264" cy="34163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b="0">
                  <a:cs typeface="Arial" charset="0"/>
                </a:rPr>
                <a:t>36</a:t>
              </a:r>
            </a:p>
          </p:txBody>
        </p:sp>
        <p:sp>
          <p:nvSpPr>
            <p:cNvPr id="36909" name="TextBox 94"/>
            <p:cNvSpPr txBox="1">
              <a:spLocks noChangeArrowheads="1"/>
            </p:cNvSpPr>
            <p:nvPr/>
          </p:nvSpPr>
          <p:spPr bwMode="auto">
            <a:xfrm>
              <a:off x="3633325" y="5240338"/>
              <a:ext cx="546264" cy="34163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b="0">
                  <a:cs typeface="Arial" charset="0"/>
                </a:rPr>
                <a:t>24</a:t>
              </a:r>
            </a:p>
          </p:txBody>
        </p:sp>
        <p:sp>
          <p:nvSpPr>
            <p:cNvPr id="36910" name="TextBox 95"/>
            <p:cNvSpPr txBox="1">
              <a:spLocks noChangeArrowheads="1"/>
            </p:cNvSpPr>
            <p:nvPr/>
          </p:nvSpPr>
          <p:spPr bwMode="auto">
            <a:xfrm>
              <a:off x="4227091" y="5240338"/>
              <a:ext cx="546264" cy="34163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b="0">
                  <a:cs typeface="Arial" charset="0"/>
                </a:rPr>
                <a:t>12</a:t>
              </a:r>
            </a:p>
          </p:txBody>
        </p:sp>
        <p:sp>
          <p:nvSpPr>
            <p:cNvPr id="36911" name="TextBox 96"/>
            <p:cNvSpPr txBox="1">
              <a:spLocks noChangeArrowheads="1"/>
            </p:cNvSpPr>
            <p:nvPr/>
          </p:nvSpPr>
          <p:spPr bwMode="auto">
            <a:xfrm>
              <a:off x="4832472" y="5240338"/>
              <a:ext cx="546264" cy="34163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b="0">
                  <a:cs typeface="Arial" charset="0"/>
                </a:rPr>
                <a:t>0</a:t>
              </a:r>
            </a:p>
          </p:txBody>
        </p:sp>
        <p:sp>
          <p:nvSpPr>
            <p:cNvPr id="36912" name="TextBox 97"/>
            <p:cNvSpPr txBox="1">
              <a:spLocks noChangeArrowheads="1"/>
            </p:cNvSpPr>
            <p:nvPr/>
          </p:nvSpPr>
          <p:spPr bwMode="auto">
            <a:xfrm>
              <a:off x="5426238" y="5240338"/>
              <a:ext cx="546264" cy="34163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b="0">
                  <a:cs typeface="Arial" charset="0"/>
                </a:rPr>
                <a:t>12</a:t>
              </a:r>
            </a:p>
          </p:txBody>
        </p:sp>
        <p:sp>
          <p:nvSpPr>
            <p:cNvPr id="36913" name="TextBox 98"/>
            <p:cNvSpPr txBox="1">
              <a:spLocks noChangeArrowheads="1"/>
            </p:cNvSpPr>
            <p:nvPr/>
          </p:nvSpPr>
          <p:spPr bwMode="auto">
            <a:xfrm>
              <a:off x="6019598" y="5240338"/>
              <a:ext cx="546264" cy="34163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b="0">
                  <a:cs typeface="Arial" charset="0"/>
                </a:rPr>
                <a:t>24</a:t>
              </a:r>
            </a:p>
          </p:txBody>
        </p:sp>
        <p:sp>
          <p:nvSpPr>
            <p:cNvPr id="36914" name="TextBox 99"/>
            <p:cNvSpPr txBox="1">
              <a:spLocks noChangeArrowheads="1"/>
            </p:cNvSpPr>
            <p:nvPr/>
          </p:nvSpPr>
          <p:spPr bwMode="auto">
            <a:xfrm>
              <a:off x="6613364" y="5240338"/>
              <a:ext cx="546264" cy="34163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b="0">
                  <a:cs typeface="Arial" charset="0"/>
                </a:rPr>
                <a:t>36</a:t>
              </a:r>
            </a:p>
          </p:txBody>
        </p:sp>
        <p:sp>
          <p:nvSpPr>
            <p:cNvPr id="36915" name="TextBox 100"/>
            <p:cNvSpPr txBox="1">
              <a:spLocks noChangeArrowheads="1"/>
            </p:cNvSpPr>
            <p:nvPr/>
          </p:nvSpPr>
          <p:spPr bwMode="auto">
            <a:xfrm>
              <a:off x="7218745" y="5240338"/>
              <a:ext cx="546264" cy="34163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b="0">
                  <a:cs typeface="Arial" charset="0"/>
                </a:rPr>
                <a:t>48</a:t>
              </a:r>
            </a:p>
          </p:txBody>
        </p:sp>
        <p:sp>
          <p:nvSpPr>
            <p:cNvPr id="36916" name="TextBox 101"/>
            <p:cNvSpPr txBox="1">
              <a:spLocks noChangeArrowheads="1"/>
            </p:cNvSpPr>
            <p:nvPr/>
          </p:nvSpPr>
          <p:spPr bwMode="auto">
            <a:xfrm>
              <a:off x="7812511" y="5240338"/>
              <a:ext cx="546264" cy="34163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b="0">
                  <a:cs typeface="Arial" charset="0"/>
                </a:rPr>
                <a:t>60</a:t>
              </a:r>
            </a:p>
          </p:txBody>
        </p:sp>
      </p:grpSp>
      <p:sp>
        <p:nvSpPr>
          <p:cNvPr id="36879" name="TextBox 104"/>
          <p:cNvSpPr txBox="1">
            <a:spLocks noChangeArrowheads="1"/>
          </p:cNvSpPr>
          <p:nvPr/>
        </p:nvSpPr>
        <p:spPr bwMode="auto">
          <a:xfrm>
            <a:off x="7937500" y="4200525"/>
            <a:ext cx="1082675" cy="341313"/>
          </a:xfrm>
          <a:prstGeom prst="rect">
            <a:avLst/>
          </a:prstGeom>
          <a:noFill/>
          <a:ln w="9525">
            <a:noFill/>
            <a:miter lim="800000"/>
            <a:headEnd/>
            <a:tailEnd/>
          </a:ln>
        </p:spPr>
        <p:txBody>
          <a:bodyPr>
            <a:spAutoFit/>
          </a:bodyPr>
          <a:lstStyle/>
          <a:p>
            <a:pPr eaLnBrk="1" hangingPunct="1">
              <a:lnSpc>
                <a:spcPct val="90000"/>
              </a:lnSpc>
              <a:spcBef>
                <a:spcPct val="35000"/>
              </a:spcBef>
              <a:spcAft>
                <a:spcPct val="25000"/>
              </a:spcAft>
              <a:buClr>
                <a:schemeClr val="folHlink"/>
              </a:buClr>
              <a:buFont typeface="Arial" charset="0"/>
              <a:buNone/>
            </a:pPr>
            <a:r>
              <a:rPr lang="en-US" altLang="en-US">
                <a:cs typeface="Arial" charset="0"/>
              </a:rPr>
              <a:t>Control</a:t>
            </a:r>
          </a:p>
        </p:txBody>
      </p:sp>
      <p:sp>
        <p:nvSpPr>
          <p:cNvPr id="36880" name="TextBox 106"/>
          <p:cNvSpPr txBox="1">
            <a:spLocks noChangeArrowheads="1"/>
          </p:cNvSpPr>
          <p:nvPr/>
        </p:nvSpPr>
        <p:spPr bwMode="auto">
          <a:xfrm>
            <a:off x="7931150" y="3268663"/>
            <a:ext cx="1084263" cy="341312"/>
          </a:xfrm>
          <a:prstGeom prst="rect">
            <a:avLst/>
          </a:prstGeom>
          <a:noFill/>
          <a:ln w="9525">
            <a:noFill/>
            <a:miter lim="800000"/>
            <a:headEnd/>
            <a:tailEnd/>
          </a:ln>
        </p:spPr>
        <p:txBody>
          <a:bodyPr>
            <a:spAutoFit/>
          </a:bodyPr>
          <a:lstStyle/>
          <a:p>
            <a:pPr eaLnBrk="1" hangingPunct="1">
              <a:lnSpc>
                <a:spcPct val="90000"/>
              </a:lnSpc>
              <a:spcBef>
                <a:spcPct val="35000"/>
              </a:spcBef>
              <a:spcAft>
                <a:spcPct val="25000"/>
              </a:spcAft>
              <a:buClr>
                <a:schemeClr val="folHlink"/>
              </a:buClr>
              <a:buFont typeface="Arial" charset="0"/>
              <a:buNone/>
            </a:pPr>
            <a:r>
              <a:rPr lang="en-US" altLang="en-US">
                <a:cs typeface="Arial" charset="0"/>
              </a:rPr>
              <a:t>Control</a:t>
            </a:r>
          </a:p>
        </p:txBody>
      </p:sp>
      <p:sp>
        <p:nvSpPr>
          <p:cNvPr id="36881" name="TextBox 107"/>
          <p:cNvSpPr txBox="1">
            <a:spLocks noChangeArrowheads="1"/>
          </p:cNvSpPr>
          <p:nvPr/>
        </p:nvSpPr>
        <p:spPr bwMode="auto">
          <a:xfrm>
            <a:off x="4633913" y="3336925"/>
            <a:ext cx="1082675" cy="341313"/>
          </a:xfrm>
          <a:prstGeom prst="rect">
            <a:avLst/>
          </a:prstGeom>
          <a:noFill/>
          <a:ln w="9525">
            <a:noFill/>
            <a:miter lim="800000"/>
            <a:headEnd/>
            <a:tailEnd/>
          </a:ln>
        </p:spPr>
        <p:txBody>
          <a:bodyPr>
            <a:spAutoFit/>
          </a:bodyPr>
          <a:lstStyle/>
          <a:p>
            <a:pPr eaLnBrk="1" hangingPunct="1">
              <a:lnSpc>
                <a:spcPct val="90000"/>
              </a:lnSpc>
              <a:spcBef>
                <a:spcPct val="35000"/>
              </a:spcBef>
              <a:spcAft>
                <a:spcPct val="25000"/>
              </a:spcAft>
              <a:buClr>
                <a:schemeClr val="folHlink"/>
              </a:buClr>
              <a:buFont typeface="Arial" charset="0"/>
              <a:buNone/>
            </a:pPr>
            <a:r>
              <a:rPr lang="en-US" altLang="en-US">
                <a:cs typeface="Arial" charset="0"/>
              </a:rPr>
              <a:t>Case</a:t>
            </a:r>
          </a:p>
        </p:txBody>
      </p:sp>
      <p:sp>
        <p:nvSpPr>
          <p:cNvPr id="36882" name="TextBox 108"/>
          <p:cNvSpPr txBox="1">
            <a:spLocks noChangeArrowheads="1"/>
          </p:cNvSpPr>
          <p:nvPr/>
        </p:nvSpPr>
        <p:spPr bwMode="auto">
          <a:xfrm>
            <a:off x="4068763" y="4425950"/>
            <a:ext cx="1084262" cy="341313"/>
          </a:xfrm>
          <a:prstGeom prst="rect">
            <a:avLst/>
          </a:prstGeom>
          <a:noFill/>
          <a:ln w="9525">
            <a:noFill/>
            <a:miter lim="800000"/>
            <a:headEnd/>
            <a:tailEnd/>
          </a:ln>
        </p:spPr>
        <p:txBody>
          <a:bodyPr>
            <a:spAutoFit/>
          </a:bodyPr>
          <a:lstStyle/>
          <a:p>
            <a:pPr eaLnBrk="1" hangingPunct="1">
              <a:lnSpc>
                <a:spcPct val="90000"/>
              </a:lnSpc>
              <a:spcBef>
                <a:spcPct val="35000"/>
              </a:spcBef>
              <a:spcAft>
                <a:spcPct val="25000"/>
              </a:spcAft>
              <a:buClr>
                <a:schemeClr val="folHlink"/>
              </a:buClr>
              <a:buFont typeface="Arial" charset="0"/>
              <a:buNone/>
            </a:pPr>
            <a:r>
              <a:rPr lang="en-US" altLang="en-US">
                <a:cs typeface="Arial" charset="0"/>
              </a:rPr>
              <a:t>Case</a:t>
            </a:r>
          </a:p>
        </p:txBody>
      </p:sp>
      <p:sp>
        <p:nvSpPr>
          <p:cNvPr id="36883" name="TextBox 109"/>
          <p:cNvSpPr txBox="1">
            <a:spLocks noChangeArrowheads="1"/>
          </p:cNvSpPr>
          <p:nvPr/>
        </p:nvSpPr>
        <p:spPr bwMode="auto">
          <a:xfrm>
            <a:off x="5049838" y="5257800"/>
            <a:ext cx="3248025" cy="341313"/>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a:cs typeface="Arial" charset="0"/>
              </a:rPr>
              <a:t>Wks Postinfection</a:t>
            </a:r>
          </a:p>
        </p:txBody>
      </p:sp>
      <p:sp>
        <p:nvSpPr>
          <p:cNvPr id="36884" name="TextBox 110"/>
          <p:cNvSpPr txBox="1">
            <a:spLocks noChangeArrowheads="1"/>
          </p:cNvSpPr>
          <p:nvPr/>
        </p:nvSpPr>
        <p:spPr bwMode="auto">
          <a:xfrm>
            <a:off x="1439863" y="5257800"/>
            <a:ext cx="3722687" cy="341313"/>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a:cs typeface="Arial" charset="0"/>
              </a:rPr>
              <a:t>Wks Preinfection</a:t>
            </a:r>
          </a:p>
        </p:txBody>
      </p:sp>
      <p:sp>
        <p:nvSpPr>
          <p:cNvPr id="36885" name="TextBox 111"/>
          <p:cNvSpPr txBox="1">
            <a:spLocks noChangeArrowheads="1"/>
          </p:cNvSpPr>
          <p:nvPr/>
        </p:nvSpPr>
        <p:spPr bwMode="auto">
          <a:xfrm>
            <a:off x="1173163" y="5629275"/>
            <a:ext cx="647700" cy="479425"/>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sz="1400" b="0">
                <a:cs typeface="Arial" charset="0"/>
              </a:rPr>
              <a:t>380</a:t>
            </a:r>
            <a:br>
              <a:rPr lang="en-US" altLang="en-US" sz="1400" b="0">
                <a:cs typeface="Arial" charset="0"/>
              </a:rPr>
            </a:br>
            <a:r>
              <a:rPr lang="en-US" altLang="en-US" sz="1400" b="0">
                <a:cs typeface="Arial" charset="0"/>
              </a:rPr>
              <a:t>8</a:t>
            </a:r>
          </a:p>
        </p:txBody>
      </p:sp>
      <p:sp>
        <p:nvSpPr>
          <p:cNvPr id="36886" name="TextBox 112"/>
          <p:cNvSpPr txBox="1">
            <a:spLocks noChangeArrowheads="1"/>
          </p:cNvSpPr>
          <p:nvPr/>
        </p:nvSpPr>
        <p:spPr bwMode="auto">
          <a:xfrm>
            <a:off x="1776413" y="5629275"/>
            <a:ext cx="647700" cy="479425"/>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sz="1400" b="0">
                <a:cs typeface="Arial" charset="0"/>
              </a:rPr>
              <a:t>1306</a:t>
            </a:r>
            <a:br>
              <a:rPr lang="en-US" altLang="en-US" sz="1400" b="0">
                <a:cs typeface="Arial" charset="0"/>
              </a:rPr>
            </a:br>
            <a:r>
              <a:rPr lang="en-US" altLang="en-US" sz="1400" b="0">
                <a:cs typeface="Arial" charset="0"/>
              </a:rPr>
              <a:t>22</a:t>
            </a:r>
          </a:p>
        </p:txBody>
      </p:sp>
      <p:sp>
        <p:nvSpPr>
          <p:cNvPr id="36887" name="TextBox 113"/>
          <p:cNvSpPr txBox="1">
            <a:spLocks noChangeArrowheads="1"/>
          </p:cNvSpPr>
          <p:nvPr/>
        </p:nvSpPr>
        <p:spPr bwMode="auto">
          <a:xfrm>
            <a:off x="2381250" y="5629275"/>
            <a:ext cx="646113" cy="479425"/>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sz="1400" b="0">
                <a:cs typeface="Arial" charset="0"/>
              </a:rPr>
              <a:t>1647</a:t>
            </a:r>
            <a:br>
              <a:rPr lang="en-US" altLang="en-US" sz="1400" b="0">
                <a:cs typeface="Arial" charset="0"/>
              </a:rPr>
            </a:br>
            <a:r>
              <a:rPr lang="en-US" altLang="en-US" sz="1400" b="0">
                <a:cs typeface="Arial" charset="0"/>
              </a:rPr>
              <a:t>22</a:t>
            </a:r>
          </a:p>
        </p:txBody>
      </p:sp>
      <p:sp>
        <p:nvSpPr>
          <p:cNvPr id="36888" name="TextBox 114"/>
          <p:cNvSpPr txBox="1">
            <a:spLocks noChangeArrowheads="1"/>
          </p:cNvSpPr>
          <p:nvPr/>
        </p:nvSpPr>
        <p:spPr bwMode="auto">
          <a:xfrm>
            <a:off x="2984500" y="5629275"/>
            <a:ext cx="647700" cy="479425"/>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sz="1400" b="0">
                <a:cs typeface="Arial" charset="0"/>
              </a:rPr>
              <a:t>1396</a:t>
            </a:r>
            <a:br>
              <a:rPr lang="en-US" altLang="en-US" sz="1400" b="0">
                <a:cs typeface="Arial" charset="0"/>
              </a:rPr>
            </a:br>
            <a:r>
              <a:rPr lang="en-US" altLang="en-US" sz="1400" b="0">
                <a:cs typeface="Arial" charset="0"/>
              </a:rPr>
              <a:t>24</a:t>
            </a:r>
          </a:p>
        </p:txBody>
      </p:sp>
      <p:sp>
        <p:nvSpPr>
          <p:cNvPr id="36889" name="TextBox 115"/>
          <p:cNvSpPr txBox="1">
            <a:spLocks noChangeArrowheads="1"/>
          </p:cNvSpPr>
          <p:nvPr/>
        </p:nvSpPr>
        <p:spPr bwMode="auto">
          <a:xfrm>
            <a:off x="3597275" y="5629275"/>
            <a:ext cx="647700" cy="479425"/>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sz="1400" b="0">
                <a:cs typeface="Arial" charset="0"/>
              </a:rPr>
              <a:t>1489</a:t>
            </a:r>
            <a:br>
              <a:rPr lang="en-US" altLang="en-US" sz="1400" b="0">
                <a:cs typeface="Arial" charset="0"/>
              </a:rPr>
            </a:br>
            <a:r>
              <a:rPr lang="en-US" altLang="en-US" sz="1400" b="0">
                <a:cs typeface="Arial" charset="0"/>
              </a:rPr>
              <a:t>24</a:t>
            </a:r>
          </a:p>
        </p:txBody>
      </p:sp>
      <p:sp>
        <p:nvSpPr>
          <p:cNvPr id="36890" name="TextBox 116"/>
          <p:cNvSpPr txBox="1">
            <a:spLocks noChangeArrowheads="1"/>
          </p:cNvSpPr>
          <p:nvPr/>
        </p:nvSpPr>
        <p:spPr bwMode="auto">
          <a:xfrm>
            <a:off x="4200525" y="5629275"/>
            <a:ext cx="647700" cy="479425"/>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sz="1400" b="0">
                <a:cs typeface="Arial" charset="0"/>
              </a:rPr>
              <a:t>1441</a:t>
            </a:r>
            <a:br>
              <a:rPr lang="en-US" altLang="en-US" sz="1400" b="0">
                <a:cs typeface="Arial" charset="0"/>
              </a:rPr>
            </a:br>
            <a:r>
              <a:rPr lang="en-US" altLang="en-US" sz="1400" b="0">
                <a:cs typeface="Arial" charset="0"/>
              </a:rPr>
              <a:t>26</a:t>
            </a:r>
          </a:p>
        </p:txBody>
      </p:sp>
      <p:sp>
        <p:nvSpPr>
          <p:cNvPr id="36891" name="TextBox 117"/>
          <p:cNvSpPr txBox="1">
            <a:spLocks noChangeArrowheads="1"/>
          </p:cNvSpPr>
          <p:nvPr/>
        </p:nvSpPr>
        <p:spPr bwMode="auto">
          <a:xfrm>
            <a:off x="4805363" y="5629275"/>
            <a:ext cx="646112" cy="479425"/>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sz="1400" b="0">
                <a:cs typeface="Arial" charset="0"/>
              </a:rPr>
              <a:t>1338</a:t>
            </a:r>
            <a:br>
              <a:rPr lang="en-US" altLang="en-US" sz="1400" b="0">
                <a:cs typeface="Arial" charset="0"/>
              </a:rPr>
            </a:br>
            <a:r>
              <a:rPr lang="en-US" altLang="en-US" sz="1400" b="0">
                <a:cs typeface="Arial" charset="0"/>
              </a:rPr>
              <a:t>28</a:t>
            </a:r>
          </a:p>
        </p:txBody>
      </p:sp>
      <p:sp>
        <p:nvSpPr>
          <p:cNvPr id="36892" name="TextBox 118"/>
          <p:cNvSpPr txBox="1">
            <a:spLocks noChangeArrowheads="1"/>
          </p:cNvSpPr>
          <p:nvPr/>
        </p:nvSpPr>
        <p:spPr bwMode="auto">
          <a:xfrm>
            <a:off x="5400675" y="5629275"/>
            <a:ext cx="646113" cy="479425"/>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sz="1400" b="0">
                <a:cs typeface="Arial" charset="0"/>
              </a:rPr>
              <a:t>768</a:t>
            </a:r>
            <a:br>
              <a:rPr lang="en-US" altLang="en-US" sz="1400" b="0">
                <a:cs typeface="Arial" charset="0"/>
              </a:rPr>
            </a:br>
            <a:r>
              <a:rPr lang="en-US" altLang="en-US" sz="1400" b="0">
                <a:cs typeface="Arial" charset="0"/>
              </a:rPr>
              <a:t>7</a:t>
            </a:r>
          </a:p>
        </p:txBody>
      </p:sp>
      <p:sp>
        <p:nvSpPr>
          <p:cNvPr id="36893" name="TextBox 119"/>
          <p:cNvSpPr txBox="1">
            <a:spLocks noChangeArrowheads="1"/>
          </p:cNvSpPr>
          <p:nvPr/>
        </p:nvSpPr>
        <p:spPr bwMode="auto">
          <a:xfrm>
            <a:off x="6003925" y="5629275"/>
            <a:ext cx="647700" cy="285750"/>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sz="1400" b="0">
                <a:cs typeface="Arial" charset="0"/>
              </a:rPr>
              <a:t>386</a:t>
            </a:r>
          </a:p>
        </p:txBody>
      </p:sp>
      <p:sp>
        <p:nvSpPr>
          <p:cNvPr id="36894" name="TextBox 120"/>
          <p:cNvSpPr txBox="1">
            <a:spLocks noChangeArrowheads="1"/>
          </p:cNvSpPr>
          <p:nvPr/>
        </p:nvSpPr>
        <p:spPr bwMode="auto">
          <a:xfrm>
            <a:off x="6616700" y="5629275"/>
            <a:ext cx="646113" cy="285750"/>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sz="1400" b="0">
                <a:cs typeface="Arial" charset="0"/>
              </a:rPr>
              <a:t>266</a:t>
            </a:r>
          </a:p>
        </p:txBody>
      </p:sp>
      <p:sp>
        <p:nvSpPr>
          <p:cNvPr id="36895" name="TextBox 121"/>
          <p:cNvSpPr txBox="1">
            <a:spLocks noChangeArrowheads="1"/>
          </p:cNvSpPr>
          <p:nvPr/>
        </p:nvSpPr>
        <p:spPr bwMode="auto">
          <a:xfrm>
            <a:off x="7219950" y="5629275"/>
            <a:ext cx="647700" cy="285750"/>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sz="1400" b="0">
                <a:cs typeface="Arial" charset="0"/>
              </a:rPr>
              <a:t>171</a:t>
            </a:r>
          </a:p>
        </p:txBody>
      </p:sp>
      <p:sp>
        <p:nvSpPr>
          <p:cNvPr id="36896" name="TextBox 122"/>
          <p:cNvSpPr txBox="1">
            <a:spLocks noChangeArrowheads="1"/>
          </p:cNvSpPr>
          <p:nvPr/>
        </p:nvSpPr>
        <p:spPr bwMode="auto">
          <a:xfrm>
            <a:off x="7824788" y="5629275"/>
            <a:ext cx="646112" cy="285750"/>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sz="1400" b="0">
                <a:cs typeface="Arial" charset="0"/>
              </a:rPr>
              <a:t>44</a:t>
            </a:r>
          </a:p>
        </p:txBody>
      </p:sp>
      <p:sp>
        <p:nvSpPr>
          <p:cNvPr id="36897" name="TextBox 123"/>
          <p:cNvSpPr txBox="1">
            <a:spLocks noChangeArrowheads="1"/>
          </p:cNvSpPr>
          <p:nvPr/>
        </p:nvSpPr>
        <p:spPr bwMode="auto">
          <a:xfrm>
            <a:off x="153988" y="5443538"/>
            <a:ext cx="1165225" cy="674687"/>
          </a:xfrm>
          <a:prstGeom prst="rect">
            <a:avLst/>
          </a:prstGeom>
          <a:noFill/>
          <a:ln w="9525">
            <a:noFill/>
            <a:miter lim="800000"/>
            <a:headEnd/>
            <a:tailEnd/>
          </a:ln>
        </p:spPr>
        <p:txBody>
          <a:bodyPr>
            <a:spAutoFit/>
          </a:bodyPr>
          <a:lstStyle/>
          <a:p>
            <a:pPr algn="r" eaLnBrk="1" hangingPunct="1">
              <a:lnSpc>
                <a:spcPct val="90000"/>
              </a:lnSpc>
              <a:spcBef>
                <a:spcPct val="35000"/>
              </a:spcBef>
              <a:spcAft>
                <a:spcPct val="25000"/>
              </a:spcAft>
              <a:buClr>
                <a:schemeClr val="folHlink"/>
              </a:buClr>
              <a:buFont typeface="Arial" charset="0"/>
              <a:buNone/>
            </a:pPr>
            <a:r>
              <a:rPr lang="en-US" altLang="en-US" sz="1400">
                <a:cs typeface="Arial" charset="0"/>
              </a:rPr>
              <a:t/>
            </a:r>
            <a:br>
              <a:rPr lang="en-US" altLang="en-US" sz="1400">
                <a:cs typeface="Arial" charset="0"/>
              </a:rPr>
            </a:br>
            <a:r>
              <a:rPr lang="en-US" altLang="en-US" sz="1400">
                <a:cs typeface="Arial" charset="0"/>
              </a:rPr>
              <a:t>Control, n:</a:t>
            </a:r>
            <a:br>
              <a:rPr lang="en-US" altLang="en-US" sz="1400">
                <a:cs typeface="Arial" charset="0"/>
              </a:rPr>
            </a:br>
            <a:r>
              <a:rPr lang="en-US" altLang="en-US" sz="1400">
                <a:cs typeface="Arial" charset="0"/>
              </a:rPr>
              <a:t>Case, n:</a:t>
            </a:r>
          </a:p>
        </p:txBody>
      </p:sp>
      <p:sp>
        <p:nvSpPr>
          <p:cNvPr id="36898" name="TextBox 124"/>
          <p:cNvSpPr txBox="1">
            <a:spLocks noChangeArrowheads="1"/>
          </p:cNvSpPr>
          <p:nvPr/>
        </p:nvSpPr>
        <p:spPr bwMode="auto">
          <a:xfrm rot="-5400000">
            <a:off x="-1100137" y="3371850"/>
            <a:ext cx="3516312" cy="592138"/>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a:cs typeface="Arial" charset="0"/>
              </a:rPr>
              <a:t>Proportion With TFV-DP Detected in Dried Blood Spots</a:t>
            </a:r>
          </a:p>
        </p:txBody>
      </p:sp>
      <p:cxnSp>
        <p:nvCxnSpPr>
          <p:cNvPr id="36899" name="Elbow Connector 126"/>
          <p:cNvCxnSpPr>
            <a:cxnSpLocks noChangeShapeType="1"/>
          </p:cNvCxnSpPr>
          <p:nvPr/>
        </p:nvCxnSpPr>
        <p:spPr bwMode="auto">
          <a:xfrm>
            <a:off x="5092700" y="2097088"/>
            <a:ext cx="0" cy="339725"/>
          </a:xfrm>
          <a:prstGeom prst="straightConnector1">
            <a:avLst/>
          </a:prstGeom>
          <a:noFill/>
          <a:ln w="28575">
            <a:solidFill>
              <a:schemeClr val="tx1"/>
            </a:solidFill>
            <a:round/>
            <a:headEnd/>
            <a:tailEnd type="triangle" w="med" len="med"/>
          </a:ln>
        </p:spPr>
      </p:cxnSp>
      <p:sp>
        <p:nvSpPr>
          <p:cNvPr id="36900" name="TextBox 127"/>
          <p:cNvSpPr txBox="1">
            <a:spLocks noChangeArrowheads="1"/>
          </p:cNvSpPr>
          <p:nvPr/>
        </p:nvSpPr>
        <p:spPr bwMode="auto">
          <a:xfrm>
            <a:off x="3230563" y="1789113"/>
            <a:ext cx="3721100" cy="341312"/>
          </a:xfrm>
          <a:prstGeom prst="rect">
            <a:avLst/>
          </a:prstGeom>
          <a:noFill/>
          <a:ln w="9525">
            <a:noFill/>
            <a:miter lim="800000"/>
            <a:headEnd/>
            <a:tailEnd/>
          </a:ln>
        </p:spPr>
        <p:txBody>
          <a:bodyPr>
            <a:spAutoFit/>
          </a:bodyPr>
          <a:lstStyle/>
          <a:p>
            <a:pPr algn="ctr" eaLnBrk="1" hangingPunct="1">
              <a:lnSpc>
                <a:spcPct val="90000"/>
              </a:lnSpc>
              <a:spcBef>
                <a:spcPct val="35000"/>
              </a:spcBef>
              <a:spcAft>
                <a:spcPct val="25000"/>
              </a:spcAft>
              <a:buClr>
                <a:schemeClr val="folHlink"/>
              </a:buClr>
              <a:buFont typeface="Arial" charset="0"/>
              <a:buNone/>
            </a:pPr>
            <a:r>
              <a:rPr lang="en-US" altLang="en-US">
                <a:cs typeface="Arial" charset="0"/>
              </a:rPr>
              <a:t>First evidence of HIV infection</a:t>
            </a:r>
          </a:p>
        </p:txBody>
      </p:sp>
      <p:sp>
        <p:nvSpPr>
          <p:cNvPr id="36901" name="TextBox 128"/>
          <p:cNvSpPr txBox="1">
            <a:spLocks noChangeArrowheads="1"/>
          </p:cNvSpPr>
          <p:nvPr/>
        </p:nvSpPr>
        <p:spPr bwMode="auto">
          <a:xfrm>
            <a:off x="6016625" y="2259013"/>
            <a:ext cx="2830513" cy="757237"/>
          </a:xfrm>
          <a:prstGeom prst="rect">
            <a:avLst/>
          </a:prstGeom>
          <a:noFill/>
          <a:ln w="9525">
            <a:noFill/>
            <a:miter lim="800000"/>
            <a:headEnd/>
            <a:tailEnd/>
          </a:ln>
        </p:spPr>
        <p:txBody>
          <a:bodyPr>
            <a:spAutoFit/>
          </a:bodyPr>
          <a:lstStyle/>
          <a:p>
            <a:pPr eaLnBrk="1" hangingPunct="1">
              <a:lnSpc>
                <a:spcPct val="90000"/>
              </a:lnSpc>
              <a:spcBef>
                <a:spcPct val="35000"/>
              </a:spcBef>
              <a:spcAft>
                <a:spcPct val="25000"/>
              </a:spcAft>
              <a:buClr>
                <a:schemeClr val="folHlink"/>
              </a:buClr>
              <a:buFont typeface="Arial" charset="0"/>
              <a:buNone/>
            </a:pPr>
            <a:r>
              <a:rPr lang="en-US" altLang="en-US" sz="1600" b="0">
                <a:cs typeface="Arial" charset="0"/>
              </a:rPr>
              <a:t/>
            </a:r>
            <a:br>
              <a:rPr lang="en-US" altLang="en-US" sz="1600" b="0">
                <a:cs typeface="Arial" charset="0"/>
              </a:rPr>
            </a:br>
            <a:r>
              <a:rPr lang="en-US" altLang="en-US" sz="1600" b="0">
                <a:cs typeface="Arial" charset="0"/>
              </a:rPr>
              <a:t>     TFV-DP LLOQ</a:t>
            </a:r>
            <a:br>
              <a:rPr lang="en-US" altLang="en-US" sz="1600" b="0">
                <a:cs typeface="Arial" charset="0"/>
              </a:rPr>
            </a:br>
            <a:r>
              <a:rPr lang="en-US" altLang="en-US" sz="1600" b="0">
                <a:cs typeface="Arial" charset="0"/>
              </a:rPr>
              <a:t>     TFV-DP ≥ 350 fmol/punch</a:t>
            </a:r>
          </a:p>
        </p:txBody>
      </p:sp>
      <p:cxnSp>
        <p:nvCxnSpPr>
          <p:cNvPr id="36902" name="Straight Connector 130"/>
          <p:cNvCxnSpPr>
            <a:cxnSpLocks noChangeShapeType="1"/>
          </p:cNvCxnSpPr>
          <p:nvPr/>
        </p:nvCxnSpPr>
        <p:spPr bwMode="auto">
          <a:xfrm>
            <a:off x="5983288" y="2624138"/>
            <a:ext cx="341312" cy="0"/>
          </a:xfrm>
          <a:prstGeom prst="line">
            <a:avLst/>
          </a:prstGeom>
          <a:noFill/>
          <a:ln w="28575">
            <a:solidFill>
              <a:schemeClr val="accent2"/>
            </a:solidFill>
            <a:round/>
            <a:headEnd/>
            <a:tailEnd/>
          </a:ln>
        </p:spPr>
      </p:cxnSp>
      <p:cxnSp>
        <p:nvCxnSpPr>
          <p:cNvPr id="132" name="Straight Connector 131"/>
          <p:cNvCxnSpPr/>
          <p:nvPr/>
        </p:nvCxnSpPr>
        <p:spPr bwMode="auto">
          <a:xfrm>
            <a:off x="5983288" y="2836863"/>
            <a:ext cx="341312" cy="0"/>
          </a:xfrm>
          <a:prstGeom prst="line">
            <a:avLst/>
          </a:prstGeom>
          <a:noFill/>
          <a:ln w="28575" cap="flat" cmpd="sng" algn="ctr">
            <a:solidFill>
              <a:schemeClr val="accent3"/>
            </a:solidFill>
            <a:prstDash val="solid"/>
            <a:round/>
            <a:headEnd type="none" w="med" len="med"/>
            <a:tailEnd type="none" w="med" len="med"/>
          </a:ln>
          <a:effectLst/>
        </p:spPr>
      </p:cxnSp>
      <p:sp>
        <p:nvSpPr>
          <p:cNvPr id="36904" name="Text Box 11"/>
          <p:cNvSpPr txBox="1">
            <a:spLocks noChangeArrowheads="1"/>
          </p:cNvSpPr>
          <p:nvPr/>
        </p:nvSpPr>
        <p:spPr bwMode="auto">
          <a:xfrm>
            <a:off x="284163" y="6143625"/>
            <a:ext cx="8013700" cy="523875"/>
          </a:xfrm>
          <a:prstGeom prst="rect">
            <a:avLst/>
          </a:prstGeom>
          <a:noFill/>
          <a:ln w="9525">
            <a:noFill/>
            <a:miter lim="800000"/>
            <a:headEnd/>
            <a:tailEnd/>
          </a:ln>
        </p:spPr>
        <p:txBody>
          <a:bodyPr anchor="b">
            <a:spAutoFit/>
          </a:bodyPr>
          <a:lstStyle/>
          <a:p>
            <a:pPr eaLnBrk="1" hangingPunct="1">
              <a:buFont typeface="Wingdings" pitchFamily="2" charset="2"/>
              <a:buNone/>
            </a:pPr>
            <a:r>
              <a:rPr lang="en-US" altLang="en-US" sz="1400" b="0">
                <a:solidFill>
                  <a:schemeClr val="bg2"/>
                </a:solidFill>
                <a:cs typeface="Arial" charset="0"/>
              </a:rPr>
              <a:t>1. Grant R, et al. IAC 2014. Abstract TUAC0105LB. Reprinted with permission.</a:t>
            </a:r>
            <a:br>
              <a:rPr lang="en-US" altLang="en-US" sz="1400" b="0">
                <a:solidFill>
                  <a:schemeClr val="bg2"/>
                </a:solidFill>
                <a:cs typeface="Arial" charset="0"/>
              </a:rPr>
            </a:br>
            <a:r>
              <a:rPr lang="en-US" altLang="en-US" sz="1400" b="0">
                <a:solidFill>
                  <a:schemeClr val="bg2"/>
                </a:solidFill>
                <a:cs typeface="Arial" charset="0"/>
              </a:rPr>
              <a:t>2. Grant R, et al. Lancet Infect Dis. 2014;[Epub ahead of print].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smtClean="0"/>
              <a:t>Key Components of Medication Adherence Counseling </a:t>
            </a:r>
          </a:p>
        </p:txBody>
      </p:sp>
      <p:sp>
        <p:nvSpPr>
          <p:cNvPr id="37891" name="Content Placeholder 2"/>
          <p:cNvSpPr>
            <a:spLocks noGrp="1"/>
          </p:cNvSpPr>
          <p:nvPr>
            <p:ph idx="1"/>
          </p:nvPr>
        </p:nvSpPr>
        <p:spPr/>
        <p:txBody>
          <a:bodyPr/>
          <a:lstStyle/>
          <a:p>
            <a:r>
              <a:rPr lang="en-US" altLang="en-US" smtClean="0"/>
              <a:t>Address adverse events</a:t>
            </a:r>
            <a:r>
              <a:rPr lang="en-US" altLang="en-US" baseline="30000" smtClean="0"/>
              <a:t>[1]</a:t>
            </a:r>
          </a:p>
          <a:p>
            <a:r>
              <a:rPr lang="en-US" altLang="en-US" smtClean="0"/>
              <a:t>Identify barriers to adherence</a:t>
            </a:r>
            <a:r>
              <a:rPr lang="en-US" altLang="en-US" baseline="30000" smtClean="0"/>
              <a:t>[1]</a:t>
            </a:r>
            <a:endParaRPr lang="en-US" altLang="en-US" smtClean="0"/>
          </a:p>
          <a:p>
            <a:r>
              <a:rPr lang="en-US" altLang="en-US" smtClean="0"/>
              <a:t>Respond to missed doses with normalization and nonjudgement, and emphasize importance of adherence</a:t>
            </a:r>
            <a:r>
              <a:rPr lang="en-US" altLang="en-US" baseline="30000" smtClean="0"/>
              <a:t>[1]</a:t>
            </a:r>
            <a:endParaRPr lang="en-US" altLang="en-US" smtClean="0"/>
          </a:p>
          <a:p>
            <a:r>
              <a:rPr lang="en-US" altLang="en-US" smtClean="0"/>
              <a:t>Patient self-reporting may not reflect actual adherence</a:t>
            </a:r>
            <a:r>
              <a:rPr lang="en-US" altLang="en-US" baseline="30000" smtClean="0"/>
              <a:t>[2,3]</a:t>
            </a:r>
          </a:p>
        </p:txBody>
      </p:sp>
      <p:sp>
        <p:nvSpPr>
          <p:cNvPr id="37892" name="Rectangle 3"/>
          <p:cNvSpPr>
            <a:spLocks noChangeArrowheads="1"/>
          </p:cNvSpPr>
          <p:nvPr/>
        </p:nvSpPr>
        <p:spPr bwMode="auto">
          <a:xfrm>
            <a:off x="284163" y="6145213"/>
            <a:ext cx="8562975" cy="522287"/>
          </a:xfrm>
          <a:prstGeom prst="rect">
            <a:avLst/>
          </a:prstGeom>
          <a:noFill/>
          <a:ln w="9525">
            <a:noFill/>
            <a:miter lim="800000"/>
            <a:headEnd/>
            <a:tailEnd/>
          </a:ln>
        </p:spPr>
        <p:txBody>
          <a:bodyPr>
            <a:spAutoFit/>
          </a:bodyPr>
          <a:lstStyle/>
          <a:p>
            <a:pPr eaLnBrk="1" hangingPunct="1"/>
            <a:r>
              <a:rPr lang="en-US" altLang="en-US" sz="1400" b="0">
                <a:solidFill>
                  <a:schemeClr val="bg2"/>
                </a:solidFill>
                <a:cs typeface="Arial" charset="0"/>
              </a:rPr>
              <a:t>1. CDC. PrEP Guideline. 2014. 2. Van Der Straten A, et al. CROI 2014. Abstract 44. 3. Baxi SM, et al. CROI 2014. Abstract 953.</a:t>
            </a:r>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title"/>
          </p:nvPr>
        </p:nvSpPr>
        <p:spPr>
          <a:xfrm>
            <a:off x="385763" y="330200"/>
            <a:ext cx="8462962" cy="5251450"/>
          </a:xfrm>
        </p:spPr>
        <p:txBody>
          <a:bodyPr/>
          <a:lstStyle/>
          <a:p>
            <a:r>
              <a:rPr lang="en-US" altLang="en-US" smtClean="0"/>
              <a:t>On-Treatment Follow-up</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smtClean="0"/>
              <a:t>CDC Guideline: Follow-up and Monitoring</a:t>
            </a:r>
          </a:p>
        </p:txBody>
      </p:sp>
      <p:sp>
        <p:nvSpPr>
          <p:cNvPr id="39939" name="TextBox 3"/>
          <p:cNvSpPr txBox="1">
            <a:spLocks noChangeArrowheads="1"/>
          </p:cNvSpPr>
          <p:nvPr/>
        </p:nvSpPr>
        <p:spPr bwMode="auto">
          <a:xfrm>
            <a:off x="284163" y="6354763"/>
            <a:ext cx="2446337" cy="307975"/>
          </a:xfrm>
          <a:prstGeom prst="rect">
            <a:avLst/>
          </a:prstGeom>
          <a:noFill/>
          <a:ln w="9525">
            <a:noFill/>
            <a:miter lim="800000"/>
            <a:headEnd/>
            <a:tailEnd/>
          </a:ln>
        </p:spPr>
        <p:txBody>
          <a:bodyPr wrap="none">
            <a:spAutoFit/>
          </a:bodyPr>
          <a:lstStyle/>
          <a:p>
            <a:pPr eaLnBrk="1" hangingPunct="1"/>
            <a:r>
              <a:rPr lang="en-US" altLang="en-US" sz="1400" b="0">
                <a:solidFill>
                  <a:schemeClr val="bg2"/>
                </a:solidFill>
                <a:cs typeface="Arial" charset="0"/>
              </a:rPr>
              <a:t>CDC. PrEP Guideline. 2014.</a:t>
            </a:r>
            <a:endParaRPr lang="en-US" altLang="en-US" sz="1400">
              <a:solidFill>
                <a:schemeClr val="bg2"/>
              </a:solidFill>
              <a:cs typeface="Arial" charset="0"/>
            </a:endParaRPr>
          </a:p>
        </p:txBody>
      </p:sp>
      <p:graphicFrame>
        <p:nvGraphicFramePr>
          <p:cNvPr id="5" name="Table 4"/>
          <p:cNvGraphicFramePr>
            <a:graphicFrameLocks noGrp="1"/>
          </p:cNvGraphicFramePr>
          <p:nvPr/>
        </p:nvGraphicFramePr>
        <p:xfrm>
          <a:off x="384175" y="1908175"/>
          <a:ext cx="8462963" cy="3678303"/>
        </p:xfrm>
        <a:graphic>
          <a:graphicData uri="http://schemas.openxmlformats.org/drawingml/2006/table">
            <a:tbl>
              <a:tblPr firstRow="1" bandRow="1">
                <a:tableStyleId>{7DF18680-E054-41AD-8BC1-D1AEF772440D}</a:tableStyleId>
              </a:tblPr>
              <a:tblGrid>
                <a:gridCol w="1164539"/>
                <a:gridCol w="2133600"/>
                <a:gridCol w="1886464"/>
                <a:gridCol w="1647935"/>
                <a:gridCol w="1630425"/>
              </a:tblGrid>
              <a:tr h="731442">
                <a:tc>
                  <a:txBody>
                    <a:bodyPr/>
                    <a:lstStyle/>
                    <a:p>
                      <a:r>
                        <a:rPr lang="en-US" sz="1400" dirty="0" smtClean="0"/>
                        <a:t>Follow-up</a:t>
                      </a:r>
                      <a:endParaRPr lang="en-US" sz="1400" dirty="0"/>
                    </a:p>
                  </a:txBody>
                  <a:tcPr marT="45688" marB="45688">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US" sz="1400" dirty="0" smtClean="0"/>
                        <a:t>At Least</a:t>
                      </a:r>
                      <a:r>
                        <a:rPr lang="en-US" sz="1400" baseline="0" dirty="0" smtClean="0"/>
                        <a:t> </a:t>
                      </a:r>
                      <a:r>
                        <a:rPr lang="en-US" sz="1400" dirty="0" smtClean="0"/>
                        <a:t>Every 3 Mos </a:t>
                      </a:r>
                      <a:endParaRPr lang="en-US" sz="1400" dirty="0"/>
                    </a:p>
                  </a:txBody>
                  <a:tcPr marT="45688" marB="45688">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US" sz="1400" dirty="0" smtClean="0"/>
                        <a:t>After 3 Mos</a:t>
                      </a:r>
                      <a:r>
                        <a:rPr lang="en-US" sz="1400" baseline="0" dirty="0" smtClean="0"/>
                        <a:t> and at Least Every 6 Mos Thereafter</a:t>
                      </a:r>
                      <a:r>
                        <a:rPr lang="en-US" sz="1400" dirty="0" smtClean="0"/>
                        <a:t> </a:t>
                      </a:r>
                      <a:endParaRPr lang="en-US" sz="1400" dirty="0"/>
                    </a:p>
                  </a:txBody>
                  <a:tcPr marT="45688" marB="45688">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US" sz="1400" dirty="0" smtClean="0"/>
                        <a:t>At Least Every</a:t>
                      </a:r>
                      <a:r>
                        <a:rPr lang="en-US" sz="1400" baseline="0" dirty="0" smtClean="0"/>
                        <a:t> </a:t>
                      </a:r>
                      <a:br>
                        <a:rPr lang="en-US" sz="1400" baseline="0" dirty="0" smtClean="0"/>
                      </a:br>
                      <a:r>
                        <a:rPr lang="en-US" sz="1400" baseline="0" dirty="0" smtClean="0"/>
                        <a:t>6 Mos</a:t>
                      </a:r>
                      <a:endParaRPr lang="en-US" sz="1400" dirty="0" smtClean="0"/>
                    </a:p>
                  </a:txBody>
                  <a:tcPr marT="45688" marB="45688">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US" sz="1400" dirty="0" smtClean="0"/>
                        <a:t>At Least Every</a:t>
                      </a:r>
                      <a:r>
                        <a:rPr lang="en-US" sz="1400" baseline="0" dirty="0" smtClean="0"/>
                        <a:t> 12 Mos</a:t>
                      </a:r>
                      <a:endParaRPr lang="en-US" sz="1400" dirty="0"/>
                    </a:p>
                  </a:txBody>
                  <a:tcPr marT="45688" marB="45688">
                    <a:lnL w="12700" cmpd="sng">
                      <a:noFill/>
                    </a:lnL>
                    <a:lnR w="12700" cmpd="sng">
                      <a:noFill/>
                    </a:lnR>
                    <a:lnT w="12700" cmpd="sng">
                      <a:noFill/>
                    </a:lnT>
                    <a:lnB w="38100" cmpd="sng">
                      <a:noFill/>
                    </a:lnB>
                    <a:lnTlToBr w="12700" cmpd="sng">
                      <a:noFill/>
                      <a:prstDash val="solid"/>
                    </a:lnTlToBr>
                    <a:lnBlToTr w="12700" cmpd="sng">
                      <a:noFill/>
                      <a:prstDash val="solid"/>
                    </a:lnBlToTr>
                  </a:tcPr>
                </a:tc>
              </a:tr>
              <a:tr h="2011574">
                <a:tc>
                  <a:txBody>
                    <a:bodyPr/>
                    <a:lstStyle/>
                    <a:p>
                      <a:r>
                        <a:rPr lang="en-US" sz="1400" b="1" dirty="0" smtClean="0">
                          <a:solidFill>
                            <a:schemeClr val="bg2">
                              <a:lumMod val="10000"/>
                            </a:schemeClr>
                          </a:solidFill>
                        </a:rPr>
                        <a:t>All patients</a:t>
                      </a:r>
                      <a:endParaRPr lang="en-US" sz="1400" b="1" dirty="0">
                        <a:solidFill>
                          <a:schemeClr val="bg2">
                            <a:lumMod val="10000"/>
                          </a:schemeClr>
                        </a:solidFill>
                      </a:endParaRPr>
                    </a:p>
                  </a:txBody>
                  <a:tcPr marT="45688" marB="45688">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2"/>
                    </a:solidFill>
                  </a:tcPr>
                </a:tc>
                <a:tc>
                  <a:txBody>
                    <a:bodyPr/>
                    <a:lstStyle/>
                    <a:p>
                      <a:pPr marL="171450" indent="-171450" algn="l">
                        <a:buFont typeface="Wingdings" pitchFamily="2" charset="2"/>
                        <a:buChar char="§"/>
                      </a:pPr>
                      <a:r>
                        <a:rPr lang="en-US" sz="1400" dirty="0" smtClean="0">
                          <a:solidFill>
                            <a:schemeClr val="bg2">
                              <a:lumMod val="10000"/>
                            </a:schemeClr>
                          </a:solidFill>
                        </a:rPr>
                        <a:t>HIV test</a:t>
                      </a:r>
                    </a:p>
                    <a:p>
                      <a:pPr marL="171450" indent="-171450" algn="l">
                        <a:buFont typeface="Wingdings" pitchFamily="2" charset="2"/>
                        <a:buChar char="§"/>
                      </a:pPr>
                      <a:r>
                        <a:rPr lang="en-US" sz="1400" dirty="0" smtClean="0">
                          <a:solidFill>
                            <a:schemeClr val="bg2">
                              <a:lumMod val="10000"/>
                            </a:schemeClr>
                          </a:solidFill>
                        </a:rPr>
                        <a:t>Medication adherence counseling</a:t>
                      </a:r>
                    </a:p>
                    <a:p>
                      <a:pPr marL="171450" indent="-171450" algn="l">
                        <a:buFont typeface="Wingdings" pitchFamily="2" charset="2"/>
                        <a:buChar char="§"/>
                      </a:pPr>
                      <a:r>
                        <a:rPr lang="en-US" sz="1400" dirty="0" smtClean="0">
                          <a:solidFill>
                            <a:schemeClr val="bg2">
                              <a:lumMod val="10000"/>
                            </a:schemeClr>
                          </a:solidFill>
                        </a:rPr>
                        <a:t>Behavioral risk reduction support</a:t>
                      </a:r>
                    </a:p>
                    <a:p>
                      <a:pPr marL="171450" indent="-171450" algn="l">
                        <a:buFont typeface="Wingdings" pitchFamily="2" charset="2"/>
                        <a:buChar char="§"/>
                      </a:pPr>
                      <a:r>
                        <a:rPr lang="en-US" sz="1400" dirty="0" smtClean="0">
                          <a:solidFill>
                            <a:schemeClr val="bg2">
                              <a:lumMod val="10000"/>
                            </a:schemeClr>
                          </a:solidFill>
                        </a:rPr>
                        <a:t>Adverse</a:t>
                      </a:r>
                      <a:r>
                        <a:rPr lang="en-US" sz="1400" baseline="0" dirty="0" smtClean="0">
                          <a:solidFill>
                            <a:schemeClr val="bg2">
                              <a:lumMod val="10000"/>
                            </a:schemeClr>
                          </a:solidFill>
                        </a:rPr>
                        <a:t> event </a:t>
                      </a:r>
                      <a:r>
                        <a:rPr lang="en-US" sz="1400" dirty="0" smtClean="0">
                          <a:solidFill>
                            <a:schemeClr val="bg2">
                              <a:lumMod val="10000"/>
                            </a:schemeClr>
                          </a:solidFill>
                        </a:rPr>
                        <a:t>assessment</a:t>
                      </a:r>
                    </a:p>
                    <a:p>
                      <a:pPr marL="171450" indent="-171450" algn="l">
                        <a:buFont typeface="Wingdings" pitchFamily="2" charset="2"/>
                        <a:buChar char="§"/>
                      </a:pPr>
                      <a:r>
                        <a:rPr lang="en-US" sz="1400" dirty="0" smtClean="0">
                          <a:solidFill>
                            <a:schemeClr val="bg2">
                              <a:lumMod val="10000"/>
                            </a:schemeClr>
                          </a:solidFill>
                        </a:rPr>
                        <a:t>STI symptom assessment</a:t>
                      </a:r>
                      <a:endParaRPr lang="en-US" sz="1400" dirty="0">
                        <a:solidFill>
                          <a:schemeClr val="bg2">
                            <a:lumMod val="10000"/>
                          </a:schemeClr>
                        </a:solidFill>
                      </a:endParaRPr>
                    </a:p>
                  </a:txBody>
                  <a:tcPr marT="45688" marB="45688">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2"/>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en-US" sz="1400" b="0" i="0" u="none" strike="noStrike" kern="1200" cap="none" spc="0" normalizeH="0" baseline="0" noProof="0" dirty="0" smtClean="0">
                          <a:ln>
                            <a:noFill/>
                          </a:ln>
                          <a:solidFill>
                            <a:schemeClr val="bg2">
                              <a:lumMod val="10000"/>
                            </a:schemeClr>
                          </a:solidFill>
                          <a:effectLst/>
                          <a:uLnTx/>
                          <a:uFillTx/>
                          <a:latin typeface="+mn-lt"/>
                          <a:ea typeface="+mn-ea"/>
                          <a:cs typeface="+mn-cs"/>
                        </a:rPr>
                        <a:t>Assess renal function </a:t>
                      </a:r>
                    </a:p>
                    <a:p>
                      <a:pPr algn="ctr">
                        <a:buFont typeface="Wingdings" pitchFamily="2" charset="2"/>
                        <a:buChar char="§"/>
                      </a:pPr>
                      <a:endParaRPr lang="en-US" sz="1400" dirty="0">
                        <a:solidFill>
                          <a:schemeClr val="bg2">
                            <a:lumMod val="10000"/>
                          </a:schemeClr>
                        </a:solidFill>
                      </a:endParaRPr>
                    </a:p>
                  </a:txBody>
                  <a:tcPr marT="45688" marB="45688">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2"/>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400" dirty="0" smtClean="0">
                          <a:solidFill>
                            <a:schemeClr val="bg2">
                              <a:lumMod val="10000"/>
                            </a:schemeClr>
                          </a:solidFill>
                        </a:rPr>
                        <a:t>Test for bacterial STIs</a:t>
                      </a:r>
                    </a:p>
                    <a:p>
                      <a:pPr algn="ctr">
                        <a:buFont typeface="Wingdings" pitchFamily="2" charset="2"/>
                        <a:buChar char="§"/>
                      </a:pPr>
                      <a:endParaRPr lang="en-US" sz="1400" dirty="0">
                        <a:solidFill>
                          <a:schemeClr val="bg2">
                            <a:lumMod val="10000"/>
                          </a:schemeClr>
                        </a:solidFill>
                      </a:endParaRPr>
                    </a:p>
                  </a:txBody>
                  <a:tcPr marT="45688" marB="45688">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2"/>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en-US" sz="1400" b="0" i="0" u="none" strike="noStrike" kern="1200" cap="none" spc="0" normalizeH="0" baseline="0" noProof="0" dirty="0" smtClean="0">
                          <a:ln>
                            <a:noFill/>
                          </a:ln>
                          <a:solidFill>
                            <a:schemeClr val="bg2">
                              <a:lumMod val="10000"/>
                            </a:schemeClr>
                          </a:solidFill>
                          <a:effectLst/>
                          <a:uLnTx/>
                          <a:uFillTx/>
                          <a:latin typeface="+mn-lt"/>
                          <a:ea typeface="+mn-ea"/>
                          <a:cs typeface="+mn-cs"/>
                        </a:rPr>
                        <a:t>Evaluate need to continue PrEP</a:t>
                      </a:r>
                    </a:p>
                    <a:p>
                      <a:pPr algn="ctr">
                        <a:buFont typeface="Wingdings" pitchFamily="2" charset="2"/>
                        <a:buChar char="§"/>
                      </a:pPr>
                      <a:endParaRPr lang="en-US" sz="1400" dirty="0">
                        <a:solidFill>
                          <a:schemeClr val="bg2">
                            <a:lumMod val="10000"/>
                          </a:schemeClr>
                        </a:solidFill>
                      </a:endParaRPr>
                    </a:p>
                  </a:txBody>
                  <a:tcPr marT="45688" marB="45688">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2"/>
                    </a:solidFill>
                  </a:tcPr>
                </a:tc>
              </a:tr>
              <a:tr h="518087">
                <a:tc>
                  <a:txBody>
                    <a:bodyPr/>
                    <a:lstStyle/>
                    <a:p>
                      <a:r>
                        <a:rPr lang="en-US" sz="1400" b="1" dirty="0" smtClean="0">
                          <a:solidFill>
                            <a:schemeClr val="bg2">
                              <a:lumMod val="10000"/>
                            </a:schemeClr>
                          </a:solidFill>
                        </a:rPr>
                        <a:t>Women</a:t>
                      </a:r>
                      <a:endParaRPr lang="en-US" sz="1400" b="1" dirty="0">
                        <a:solidFill>
                          <a:schemeClr val="bg2">
                            <a:lumMod val="10000"/>
                          </a:schemeClr>
                        </a:solidFill>
                      </a:endParaRPr>
                    </a:p>
                  </a:txBody>
                  <a:tcPr marT="45688" marB="4568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marL="171450" indent="-171450" algn="l">
                        <a:buFont typeface="Wingdings" pitchFamily="2" charset="2"/>
                        <a:buChar char="§"/>
                      </a:pPr>
                      <a:r>
                        <a:rPr lang="en-US" sz="1400" dirty="0" smtClean="0">
                          <a:solidFill>
                            <a:schemeClr val="bg2">
                              <a:lumMod val="10000"/>
                            </a:schemeClr>
                          </a:solidFill>
                        </a:rPr>
                        <a:t>Pregnancy</a:t>
                      </a:r>
                      <a:r>
                        <a:rPr lang="en-US" sz="1400" baseline="0" dirty="0" smtClean="0">
                          <a:solidFill>
                            <a:schemeClr val="bg2">
                              <a:lumMod val="10000"/>
                            </a:schemeClr>
                          </a:solidFill>
                        </a:rPr>
                        <a:t> test (where appropriate)</a:t>
                      </a:r>
                      <a:endParaRPr lang="en-US" sz="1400" dirty="0">
                        <a:solidFill>
                          <a:schemeClr val="bg2">
                            <a:lumMod val="10000"/>
                          </a:schemeClr>
                        </a:solidFill>
                      </a:endParaRPr>
                    </a:p>
                  </a:txBody>
                  <a:tcPr marT="45688" marB="4568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marL="171450" indent="-171450" algn="ctr">
                        <a:buFont typeface="Wingdings" pitchFamily="2" charset="2"/>
                        <a:buChar char="§"/>
                      </a:pPr>
                      <a:endParaRPr lang="en-US" sz="1400" dirty="0">
                        <a:solidFill>
                          <a:schemeClr val="bg2">
                            <a:lumMod val="10000"/>
                          </a:schemeClr>
                        </a:solidFill>
                      </a:endParaRPr>
                    </a:p>
                  </a:txBody>
                  <a:tcPr marT="45688" marB="4568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marL="171450" indent="-171450" algn="ctr">
                        <a:buFont typeface="Wingdings" pitchFamily="2" charset="2"/>
                        <a:buChar char="§"/>
                      </a:pPr>
                      <a:endParaRPr lang="en-US" sz="1400" dirty="0">
                        <a:solidFill>
                          <a:schemeClr val="bg2">
                            <a:lumMod val="10000"/>
                          </a:schemeClr>
                        </a:solidFill>
                      </a:endParaRPr>
                    </a:p>
                  </a:txBody>
                  <a:tcPr marT="45688" marB="4568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c>
                  <a:txBody>
                    <a:bodyPr/>
                    <a:lstStyle/>
                    <a:p>
                      <a:pPr marL="171450" indent="-171450" algn="ctr">
                        <a:buFont typeface="Wingdings" pitchFamily="2" charset="2"/>
                        <a:buChar char="§"/>
                      </a:pPr>
                      <a:endParaRPr lang="en-US" sz="1400" dirty="0">
                        <a:solidFill>
                          <a:schemeClr val="bg2">
                            <a:lumMod val="10000"/>
                          </a:schemeClr>
                        </a:solidFill>
                      </a:endParaRPr>
                    </a:p>
                  </a:txBody>
                  <a:tcPr marT="45688" marB="4568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95000"/>
                      </a:schemeClr>
                    </a:solidFill>
                  </a:tcPr>
                </a:tc>
              </a:tr>
              <a:tr h="417135">
                <a:tc>
                  <a:txBody>
                    <a:bodyPr/>
                    <a:lstStyle/>
                    <a:p>
                      <a:r>
                        <a:rPr lang="en-US" sz="1400" b="1" dirty="0" smtClean="0">
                          <a:solidFill>
                            <a:schemeClr val="bg2">
                              <a:lumMod val="10000"/>
                            </a:schemeClr>
                          </a:solidFill>
                        </a:rPr>
                        <a:t>HBsAg</a:t>
                      </a:r>
                      <a:r>
                        <a:rPr lang="en-US" sz="1400" dirty="0" smtClean="0">
                          <a:solidFill>
                            <a:schemeClr val="bg2">
                              <a:lumMod val="10000"/>
                            </a:schemeClr>
                          </a:solidFill>
                        </a:rPr>
                        <a:t>+</a:t>
                      </a:r>
                      <a:endParaRPr lang="en-US" sz="1400" dirty="0">
                        <a:solidFill>
                          <a:schemeClr val="bg2">
                            <a:lumMod val="10000"/>
                          </a:schemeClr>
                        </a:solidFill>
                      </a:endParaRPr>
                    </a:p>
                  </a:txBody>
                  <a:tcPr marT="45688" marB="4568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marL="171450" indent="-171450" algn="l">
                        <a:buFont typeface="Wingdings" pitchFamily="2" charset="2"/>
                        <a:buChar char="§"/>
                      </a:pPr>
                      <a:endParaRPr lang="en-US" sz="1400" dirty="0" smtClean="0">
                        <a:solidFill>
                          <a:schemeClr val="bg2">
                            <a:lumMod val="10000"/>
                          </a:schemeClr>
                        </a:solidFill>
                      </a:endParaRPr>
                    </a:p>
                  </a:txBody>
                  <a:tcPr marT="45688" marB="4568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marL="171450" indent="-171450" algn="l">
                        <a:buFont typeface="Wingdings" pitchFamily="2" charset="2"/>
                        <a:buChar char="§"/>
                      </a:pPr>
                      <a:endParaRPr lang="en-US" sz="1400" dirty="0" smtClean="0">
                        <a:solidFill>
                          <a:schemeClr val="bg2">
                            <a:lumMod val="10000"/>
                          </a:schemeClr>
                        </a:solidFill>
                      </a:endParaRPr>
                    </a:p>
                  </a:txBody>
                  <a:tcPr marT="45688" marB="4568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gridSpan="2">
                  <a:txBody>
                    <a:bodyPr/>
                    <a:lstStyle/>
                    <a:p>
                      <a:pPr marL="171450" indent="-171450" algn="l">
                        <a:buFont typeface="Wingdings" pitchFamily="2" charset="2"/>
                        <a:buChar char="§"/>
                      </a:pPr>
                      <a:r>
                        <a:rPr lang="en-US" sz="1400" dirty="0" smtClean="0">
                          <a:solidFill>
                            <a:schemeClr val="bg2">
                              <a:lumMod val="10000"/>
                            </a:schemeClr>
                          </a:solidFill>
                        </a:rPr>
                        <a:t>HBV DNA by quantitative</a:t>
                      </a:r>
                      <a:r>
                        <a:rPr lang="en-US" sz="1400" baseline="0" dirty="0" smtClean="0">
                          <a:solidFill>
                            <a:schemeClr val="bg2">
                              <a:lumMod val="10000"/>
                            </a:schemeClr>
                          </a:solidFill>
                        </a:rPr>
                        <a:t> assay*</a:t>
                      </a:r>
                      <a:r>
                        <a:rPr lang="en-US" sz="1400" dirty="0" smtClean="0">
                          <a:solidFill>
                            <a:schemeClr val="bg2">
                              <a:lumMod val="10000"/>
                            </a:schemeClr>
                          </a:solidFill>
                        </a:rPr>
                        <a:t>	</a:t>
                      </a:r>
                    </a:p>
                  </a:txBody>
                  <a:tcPr marT="45688" marB="4568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hMerge="1">
                  <a:txBody>
                    <a:bodyPr/>
                    <a:lstStyle/>
                    <a:p>
                      <a:pPr marL="171450" indent="-171450" algn="l">
                        <a:buFont typeface="Wingdings" pitchFamily="2" charset="2"/>
                        <a:buChar char="§"/>
                      </a:pPr>
                      <a:endParaRPr lang="en-US" sz="1400" dirty="0" smtClean="0">
                        <a:solidFill>
                          <a:schemeClr val="bg2">
                            <a:lumMod val="10000"/>
                          </a:schemeClr>
                        </a:solidFill>
                      </a:endParaRPr>
                    </a:p>
                  </a:txBody>
                  <a:tcPr marT="45707" marB="45707">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r>
            </a:tbl>
          </a:graphicData>
        </a:graphic>
      </p:graphicFrame>
      <p:sp>
        <p:nvSpPr>
          <p:cNvPr id="39960" name="TextBox 5"/>
          <p:cNvSpPr txBox="1">
            <a:spLocks noChangeArrowheads="1"/>
          </p:cNvSpPr>
          <p:nvPr/>
        </p:nvSpPr>
        <p:spPr bwMode="auto">
          <a:xfrm>
            <a:off x="384175" y="5624513"/>
            <a:ext cx="1558925" cy="307975"/>
          </a:xfrm>
          <a:prstGeom prst="rect">
            <a:avLst/>
          </a:prstGeom>
          <a:noFill/>
          <a:ln w="9525">
            <a:noFill/>
            <a:miter lim="800000"/>
            <a:headEnd/>
            <a:tailEnd/>
          </a:ln>
        </p:spPr>
        <p:txBody>
          <a:bodyPr wrap="none">
            <a:spAutoFit/>
          </a:bodyPr>
          <a:lstStyle/>
          <a:p>
            <a:pPr eaLnBrk="1" hangingPunct="1"/>
            <a:r>
              <a:rPr lang="en-US" altLang="en-US" sz="1400" b="0">
                <a:cs typeface="Arial" charset="0"/>
              </a:rPr>
              <a:t>*Every 6-12 mos.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Responding to Patient-Reported Challenges</a:t>
            </a:r>
          </a:p>
        </p:txBody>
      </p:sp>
      <p:sp>
        <p:nvSpPr>
          <p:cNvPr id="40963" name="Content Placeholder 2"/>
          <p:cNvSpPr>
            <a:spLocks noGrp="1"/>
          </p:cNvSpPr>
          <p:nvPr>
            <p:ph idx="1"/>
          </p:nvPr>
        </p:nvSpPr>
        <p:spPr/>
        <p:txBody>
          <a:bodyPr/>
          <a:lstStyle/>
          <a:p>
            <a:r>
              <a:rPr lang="en-US" altLang="en-US" smtClean="0"/>
              <a:t>Discuss management of common adverse events; most will diminish within the first few wks of treatment</a:t>
            </a:r>
            <a:r>
              <a:rPr lang="en-US" altLang="en-US" baseline="30000" smtClean="0"/>
              <a:t>[1]</a:t>
            </a:r>
          </a:p>
          <a:p>
            <a:r>
              <a:rPr lang="en-US" altLang="en-US" smtClean="0"/>
              <a:t>Patients may report feeling stigmatized by peers and medical providers for their use of PrEP</a:t>
            </a:r>
            <a:r>
              <a:rPr lang="en-US" altLang="en-US" baseline="30000" smtClean="0"/>
              <a:t>[2]</a:t>
            </a:r>
          </a:p>
          <a:p>
            <a:r>
              <a:rPr lang="en-US" altLang="en-US" smtClean="0"/>
              <a:t>Issues related to medication access should be addressed promptly</a:t>
            </a:r>
          </a:p>
        </p:txBody>
      </p:sp>
      <p:sp>
        <p:nvSpPr>
          <p:cNvPr id="40964" name="TextBox 3"/>
          <p:cNvSpPr txBox="1">
            <a:spLocks noChangeArrowheads="1"/>
          </p:cNvSpPr>
          <p:nvPr/>
        </p:nvSpPr>
        <p:spPr bwMode="auto">
          <a:xfrm>
            <a:off x="284163" y="6354763"/>
            <a:ext cx="8328025" cy="307975"/>
          </a:xfrm>
          <a:prstGeom prst="rect">
            <a:avLst/>
          </a:prstGeom>
          <a:noFill/>
          <a:ln w="9525">
            <a:noFill/>
            <a:miter lim="800000"/>
            <a:headEnd/>
            <a:tailEnd/>
          </a:ln>
        </p:spPr>
        <p:txBody>
          <a:bodyPr>
            <a:spAutoFit/>
          </a:bodyPr>
          <a:lstStyle/>
          <a:p>
            <a:pPr eaLnBrk="1" hangingPunct="1"/>
            <a:r>
              <a:rPr lang="en-US" altLang="en-US" sz="1400" b="0">
                <a:solidFill>
                  <a:schemeClr val="bg2"/>
                </a:solidFill>
                <a:cs typeface="Arial" charset="0"/>
              </a:rPr>
              <a:t>1. CDC. PrEP Guideline. 2014.</a:t>
            </a:r>
            <a:r>
              <a:rPr lang="en-US" altLang="en-US" sz="1400">
                <a:solidFill>
                  <a:schemeClr val="bg2"/>
                </a:solidFill>
                <a:cs typeface="Arial" charset="0"/>
              </a:rPr>
              <a:t> </a:t>
            </a:r>
            <a:r>
              <a:rPr lang="en-US" altLang="en-US" sz="1400" b="0">
                <a:solidFill>
                  <a:schemeClr val="bg2"/>
                </a:solidFill>
                <a:cs typeface="Arial" charset="0"/>
              </a:rPr>
              <a:t>2. Liu A, et al. PLoS Med. 2014;11:e1001613.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6" name="Group 162"/>
          <p:cNvGrpSpPr>
            <a:grpSpLocks/>
          </p:cNvGrpSpPr>
          <p:nvPr/>
        </p:nvGrpSpPr>
        <p:grpSpPr bwMode="auto">
          <a:xfrm>
            <a:off x="1144588" y="3722688"/>
            <a:ext cx="3224212" cy="914400"/>
            <a:chOff x="1131096" y="3645697"/>
            <a:chExt cx="3223641" cy="913829"/>
          </a:xfrm>
        </p:grpSpPr>
        <p:sp>
          <p:nvSpPr>
            <p:cNvPr id="42090" name="Oval 134"/>
            <p:cNvSpPr>
              <a:spLocks noChangeArrowheads="1"/>
            </p:cNvSpPr>
            <p:nvPr/>
          </p:nvSpPr>
          <p:spPr bwMode="auto">
            <a:xfrm>
              <a:off x="1131096" y="3645697"/>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sp>
          <p:nvSpPr>
            <p:cNvPr id="42091" name="Oval 150"/>
            <p:cNvSpPr>
              <a:spLocks noChangeArrowheads="1"/>
            </p:cNvSpPr>
            <p:nvPr/>
          </p:nvSpPr>
          <p:spPr bwMode="auto">
            <a:xfrm>
              <a:off x="1385890" y="4219578"/>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sp>
          <p:nvSpPr>
            <p:cNvPr id="42092" name="Oval 151"/>
            <p:cNvSpPr>
              <a:spLocks noChangeArrowheads="1"/>
            </p:cNvSpPr>
            <p:nvPr/>
          </p:nvSpPr>
          <p:spPr bwMode="auto">
            <a:xfrm>
              <a:off x="1640684" y="4269585"/>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sp>
          <p:nvSpPr>
            <p:cNvPr id="42093" name="Oval 152"/>
            <p:cNvSpPr>
              <a:spLocks noChangeArrowheads="1"/>
            </p:cNvSpPr>
            <p:nvPr/>
          </p:nvSpPr>
          <p:spPr bwMode="auto">
            <a:xfrm>
              <a:off x="1905003" y="4381503"/>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sp>
          <p:nvSpPr>
            <p:cNvPr id="42094" name="Oval 153"/>
            <p:cNvSpPr>
              <a:spLocks noChangeArrowheads="1"/>
            </p:cNvSpPr>
            <p:nvPr/>
          </p:nvSpPr>
          <p:spPr bwMode="auto">
            <a:xfrm>
              <a:off x="2155034" y="4352928"/>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sp>
          <p:nvSpPr>
            <p:cNvPr id="42095" name="Oval 154"/>
            <p:cNvSpPr>
              <a:spLocks noChangeArrowheads="1"/>
            </p:cNvSpPr>
            <p:nvPr/>
          </p:nvSpPr>
          <p:spPr bwMode="auto">
            <a:xfrm>
              <a:off x="2414590" y="4364835"/>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sp>
          <p:nvSpPr>
            <p:cNvPr id="42096" name="Oval 155"/>
            <p:cNvSpPr>
              <a:spLocks noChangeArrowheads="1"/>
            </p:cNvSpPr>
            <p:nvPr/>
          </p:nvSpPr>
          <p:spPr bwMode="auto">
            <a:xfrm>
              <a:off x="2669384" y="4381503"/>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sp>
          <p:nvSpPr>
            <p:cNvPr id="42097" name="Oval 156"/>
            <p:cNvSpPr>
              <a:spLocks noChangeArrowheads="1"/>
            </p:cNvSpPr>
            <p:nvPr/>
          </p:nvSpPr>
          <p:spPr bwMode="auto">
            <a:xfrm>
              <a:off x="2924178" y="4402935"/>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sp>
          <p:nvSpPr>
            <p:cNvPr id="42098" name="Oval 157"/>
            <p:cNvSpPr>
              <a:spLocks noChangeArrowheads="1"/>
            </p:cNvSpPr>
            <p:nvPr/>
          </p:nvSpPr>
          <p:spPr bwMode="auto">
            <a:xfrm>
              <a:off x="3195640" y="4367216"/>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sp>
          <p:nvSpPr>
            <p:cNvPr id="42099" name="Oval 158"/>
            <p:cNvSpPr>
              <a:spLocks noChangeArrowheads="1"/>
            </p:cNvSpPr>
            <p:nvPr/>
          </p:nvSpPr>
          <p:spPr bwMode="auto">
            <a:xfrm>
              <a:off x="3450433" y="4321972"/>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sp>
          <p:nvSpPr>
            <p:cNvPr id="42100" name="Oval 159"/>
            <p:cNvSpPr>
              <a:spLocks noChangeArrowheads="1"/>
            </p:cNvSpPr>
            <p:nvPr/>
          </p:nvSpPr>
          <p:spPr bwMode="auto">
            <a:xfrm>
              <a:off x="3709990" y="4326735"/>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sp>
          <p:nvSpPr>
            <p:cNvPr id="42101" name="Oval 160"/>
            <p:cNvSpPr>
              <a:spLocks noChangeArrowheads="1"/>
            </p:cNvSpPr>
            <p:nvPr/>
          </p:nvSpPr>
          <p:spPr bwMode="auto">
            <a:xfrm>
              <a:off x="3964783" y="4362453"/>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sp>
          <p:nvSpPr>
            <p:cNvPr id="42102" name="Oval 161"/>
            <p:cNvSpPr>
              <a:spLocks noChangeArrowheads="1"/>
            </p:cNvSpPr>
            <p:nvPr/>
          </p:nvSpPr>
          <p:spPr bwMode="auto">
            <a:xfrm>
              <a:off x="4226721" y="4431510"/>
              <a:ext cx="128016" cy="128016"/>
            </a:xfrm>
            <a:prstGeom prst="ellipse">
              <a:avLst/>
            </a:prstGeom>
            <a:solidFill>
              <a:schemeClr val="accent2"/>
            </a:solidFill>
            <a:ln w="9525">
              <a:noFill/>
              <a:round/>
              <a:headEnd/>
              <a:tailEnd/>
            </a:ln>
          </p:spPr>
          <p:txBody>
            <a:bodyPr/>
            <a:lstStyle/>
            <a:p>
              <a:pPr eaLnBrk="1" hangingPunct="1">
                <a:lnSpc>
                  <a:spcPct val="90000"/>
                </a:lnSpc>
                <a:spcBef>
                  <a:spcPct val="35000"/>
                </a:spcBef>
                <a:spcAft>
                  <a:spcPct val="25000"/>
                </a:spcAft>
                <a:buClr>
                  <a:schemeClr val="folHlink"/>
                </a:buClr>
                <a:buFont typeface="Arial" charset="0"/>
                <a:buChar char="•"/>
              </a:pPr>
              <a:endParaRPr lang="en-US" altLang="en-US" sz="1400">
                <a:cs typeface="Arial" charset="0"/>
              </a:endParaRPr>
            </a:p>
          </p:txBody>
        </p:sp>
      </p:grpSp>
      <p:sp>
        <p:nvSpPr>
          <p:cNvPr id="41987" name="Freeform 163"/>
          <p:cNvSpPr>
            <a:spLocks/>
          </p:cNvSpPr>
          <p:nvPr/>
        </p:nvSpPr>
        <p:spPr bwMode="auto">
          <a:xfrm>
            <a:off x="1206500" y="3787775"/>
            <a:ext cx="3089275" cy="782638"/>
          </a:xfrm>
          <a:custGeom>
            <a:avLst/>
            <a:gdLst>
              <a:gd name="T0" fmla="*/ 0 w 3088482"/>
              <a:gd name="T1" fmla="*/ 0 h 783431"/>
              <a:gd name="T2" fmla="*/ 258749 w 3088482"/>
              <a:gd name="T3" fmla="*/ 546739 h 783431"/>
              <a:gd name="T4" fmla="*/ 505408 w 3088482"/>
              <a:gd name="T5" fmla="*/ 580350 h 783431"/>
              <a:gd name="T6" fmla="*/ 805266 w 3088482"/>
              <a:gd name="T7" fmla="*/ 703590 h 783431"/>
              <a:gd name="T8" fmla="*/ 1064016 w 3088482"/>
              <a:gd name="T9" fmla="*/ 665499 h 783431"/>
              <a:gd name="T10" fmla="*/ 1308257 w 3088482"/>
              <a:gd name="T11" fmla="*/ 681183 h 783431"/>
              <a:gd name="T12" fmla="*/ 1557330 w 3088482"/>
              <a:gd name="T13" fmla="*/ 694627 h 783431"/>
              <a:gd name="T14" fmla="*/ 1825752 w 3088482"/>
              <a:gd name="T15" fmla="*/ 721516 h 783431"/>
              <a:gd name="T16" fmla="*/ 2099007 w 3088482"/>
              <a:gd name="T17" fmla="*/ 687905 h 783431"/>
              <a:gd name="T18" fmla="*/ 2362597 w 3088482"/>
              <a:gd name="T19" fmla="*/ 634126 h 783431"/>
              <a:gd name="T20" fmla="*/ 2616500 w 3088482"/>
              <a:gd name="T21" fmla="*/ 640850 h 783431"/>
              <a:gd name="T22" fmla="*/ 2894597 w 3088482"/>
              <a:gd name="T23" fmla="*/ 676702 h 783431"/>
              <a:gd name="T24" fmla="*/ 3136415 w 3088482"/>
              <a:gd name="T25" fmla="*/ 737201 h 7834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88482"/>
              <a:gd name="T40" fmla="*/ 0 h 783431"/>
              <a:gd name="T41" fmla="*/ 3088482 w 3088482"/>
              <a:gd name="T42" fmla="*/ 783431 h 7834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88482" h="783431">
                <a:moveTo>
                  <a:pt x="0" y="0"/>
                </a:moveTo>
                <a:lnTo>
                  <a:pt x="254794" y="581025"/>
                </a:lnTo>
                <a:lnTo>
                  <a:pt x="497682" y="616743"/>
                </a:lnTo>
                <a:lnTo>
                  <a:pt x="792957" y="747712"/>
                </a:lnTo>
                <a:lnTo>
                  <a:pt x="1047750" y="707231"/>
                </a:lnTo>
                <a:lnTo>
                  <a:pt x="1288257" y="723900"/>
                </a:lnTo>
                <a:lnTo>
                  <a:pt x="1533525" y="738187"/>
                </a:lnTo>
                <a:lnTo>
                  <a:pt x="1797844" y="766762"/>
                </a:lnTo>
                <a:lnTo>
                  <a:pt x="2066925" y="731043"/>
                </a:lnTo>
                <a:lnTo>
                  <a:pt x="2326482" y="673893"/>
                </a:lnTo>
                <a:lnTo>
                  <a:pt x="2576513" y="681037"/>
                </a:lnTo>
                <a:lnTo>
                  <a:pt x="2850357" y="719137"/>
                </a:lnTo>
                <a:lnTo>
                  <a:pt x="3088482" y="783431"/>
                </a:lnTo>
              </a:path>
            </a:pathLst>
          </a:custGeom>
          <a:noFill/>
          <a:ln w="28575" cap="flat" cmpd="sng">
            <a:solidFill>
              <a:schemeClr val="accent2"/>
            </a:solidFill>
            <a:prstDash val="solid"/>
            <a:round/>
            <a:headEnd type="none" w="med" len="med"/>
            <a:tailEnd type="none" w="med" len="med"/>
          </a:ln>
        </p:spPr>
        <p:txBody>
          <a:bodyPr anchor="ctr"/>
          <a:lstStyle/>
          <a:p>
            <a:endParaRPr lang="en-US"/>
          </a:p>
        </p:txBody>
      </p:sp>
      <p:grpSp>
        <p:nvGrpSpPr>
          <p:cNvPr id="41988" name="Group 148"/>
          <p:cNvGrpSpPr>
            <a:grpSpLocks/>
          </p:cNvGrpSpPr>
          <p:nvPr/>
        </p:nvGrpSpPr>
        <p:grpSpPr bwMode="auto">
          <a:xfrm>
            <a:off x="1143000" y="3673475"/>
            <a:ext cx="3221038" cy="1003300"/>
            <a:chOff x="1128714" y="3595690"/>
            <a:chExt cx="3221260" cy="1004316"/>
          </a:xfrm>
        </p:grpSpPr>
        <p:sp>
          <p:nvSpPr>
            <p:cNvPr id="136" name="Oval 135"/>
            <p:cNvSpPr/>
            <p:nvPr/>
          </p:nvSpPr>
          <p:spPr bwMode="auto">
            <a:xfrm>
              <a:off x="1128714" y="3595690"/>
              <a:ext cx="128597" cy="128718"/>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sp>
          <p:nvSpPr>
            <p:cNvPr id="137" name="Oval 136"/>
            <p:cNvSpPr/>
            <p:nvPr/>
          </p:nvSpPr>
          <p:spPr bwMode="auto">
            <a:xfrm>
              <a:off x="1387495" y="4239279"/>
              <a:ext cx="128596" cy="127129"/>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sp>
          <p:nvSpPr>
            <p:cNvPr id="138" name="Oval 137"/>
            <p:cNvSpPr/>
            <p:nvPr/>
          </p:nvSpPr>
          <p:spPr bwMode="auto">
            <a:xfrm>
              <a:off x="1639924" y="4239279"/>
              <a:ext cx="128597" cy="127129"/>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sp>
          <p:nvSpPr>
            <p:cNvPr id="139" name="Oval 138"/>
            <p:cNvSpPr/>
            <p:nvPr/>
          </p:nvSpPr>
          <p:spPr bwMode="auto">
            <a:xfrm>
              <a:off x="1901880" y="4264705"/>
              <a:ext cx="128596" cy="128717"/>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sp>
          <p:nvSpPr>
            <p:cNvPr id="140" name="Oval 139"/>
            <p:cNvSpPr/>
            <p:nvPr/>
          </p:nvSpPr>
          <p:spPr bwMode="auto">
            <a:xfrm>
              <a:off x="2154310" y="4320323"/>
              <a:ext cx="128597" cy="127129"/>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sp>
          <p:nvSpPr>
            <p:cNvPr id="141" name="Oval 140"/>
            <p:cNvSpPr/>
            <p:nvPr/>
          </p:nvSpPr>
          <p:spPr bwMode="auto">
            <a:xfrm>
              <a:off x="2411502" y="4360051"/>
              <a:ext cx="128597" cy="128717"/>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sp>
          <p:nvSpPr>
            <p:cNvPr id="142" name="Oval 141"/>
            <p:cNvSpPr/>
            <p:nvPr/>
          </p:nvSpPr>
          <p:spPr bwMode="auto">
            <a:xfrm>
              <a:off x="2676634" y="4334626"/>
              <a:ext cx="128596" cy="127129"/>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sp>
          <p:nvSpPr>
            <p:cNvPr id="143" name="Oval 142"/>
            <p:cNvSpPr/>
            <p:nvPr/>
          </p:nvSpPr>
          <p:spPr bwMode="auto">
            <a:xfrm>
              <a:off x="2930651" y="4398190"/>
              <a:ext cx="128596" cy="128717"/>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sp>
          <p:nvSpPr>
            <p:cNvPr id="144" name="Oval 143"/>
            <p:cNvSpPr/>
            <p:nvPr/>
          </p:nvSpPr>
          <p:spPr bwMode="auto">
            <a:xfrm>
              <a:off x="3191019" y="4334626"/>
              <a:ext cx="128596" cy="127129"/>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sp>
          <p:nvSpPr>
            <p:cNvPr id="145" name="Oval 144"/>
            <p:cNvSpPr/>
            <p:nvPr/>
          </p:nvSpPr>
          <p:spPr bwMode="auto">
            <a:xfrm>
              <a:off x="3452974" y="4334626"/>
              <a:ext cx="128597" cy="127129"/>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sp>
          <p:nvSpPr>
            <p:cNvPr id="146" name="Oval 145"/>
            <p:cNvSpPr/>
            <p:nvPr/>
          </p:nvSpPr>
          <p:spPr bwMode="auto">
            <a:xfrm>
              <a:off x="3710167" y="4407724"/>
              <a:ext cx="128597" cy="128717"/>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sp>
          <p:nvSpPr>
            <p:cNvPr id="147" name="Oval 146"/>
            <p:cNvSpPr/>
            <p:nvPr/>
          </p:nvSpPr>
          <p:spPr bwMode="auto">
            <a:xfrm>
              <a:off x="3967360" y="4471289"/>
              <a:ext cx="128597" cy="128717"/>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sp>
          <p:nvSpPr>
            <p:cNvPr id="148" name="Oval 147"/>
            <p:cNvSpPr/>
            <p:nvPr/>
          </p:nvSpPr>
          <p:spPr bwMode="auto">
            <a:xfrm>
              <a:off x="4221377" y="4437917"/>
              <a:ext cx="128597" cy="128718"/>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chemeClr val="folHlink"/>
                </a:buClr>
                <a:buFont typeface="Arial" charset="0"/>
                <a:buChar char="•"/>
                <a:defRPr/>
              </a:pPr>
              <a:endParaRPr lang="en-US" sz="1400" dirty="0">
                <a:ea typeface="+mn-ea"/>
              </a:endParaRPr>
            </a:p>
          </p:txBody>
        </p:sp>
      </p:grpSp>
      <p:sp>
        <p:nvSpPr>
          <p:cNvPr id="150" name="Freeform 149"/>
          <p:cNvSpPr/>
          <p:nvPr/>
        </p:nvSpPr>
        <p:spPr bwMode="auto">
          <a:xfrm>
            <a:off x="1201738" y="3736975"/>
            <a:ext cx="3095625" cy="884238"/>
          </a:xfrm>
          <a:custGeom>
            <a:avLst/>
            <a:gdLst>
              <a:gd name="connsiteX0" fmla="*/ 0 w 3095625"/>
              <a:gd name="connsiteY0" fmla="*/ 0 h 883444"/>
              <a:gd name="connsiteX1" fmla="*/ 259556 w 3095625"/>
              <a:gd name="connsiteY1" fmla="*/ 652463 h 883444"/>
              <a:gd name="connsiteX2" fmla="*/ 528637 w 3095625"/>
              <a:gd name="connsiteY2" fmla="*/ 654844 h 883444"/>
              <a:gd name="connsiteX3" fmla="*/ 776287 w 3095625"/>
              <a:gd name="connsiteY3" fmla="*/ 669132 h 883444"/>
              <a:gd name="connsiteX4" fmla="*/ 1028700 w 3095625"/>
              <a:gd name="connsiteY4" fmla="*/ 723900 h 883444"/>
              <a:gd name="connsiteX5" fmla="*/ 1276350 w 3095625"/>
              <a:gd name="connsiteY5" fmla="*/ 764382 h 883444"/>
              <a:gd name="connsiteX6" fmla="*/ 1557337 w 3095625"/>
              <a:gd name="connsiteY6" fmla="*/ 740569 h 883444"/>
              <a:gd name="connsiteX7" fmla="*/ 1819275 w 3095625"/>
              <a:gd name="connsiteY7" fmla="*/ 814388 h 883444"/>
              <a:gd name="connsiteX8" fmla="*/ 2057400 w 3095625"/>
              <a:gd name="connsiteY8" fmla="*/ 752475 h 883444"/>
              <a:gd name="connsiteX9" fmla="*/ 2336006 w 3095625"/>
              <a:gd name="connsiteY9" fmla="*/ 738188 h 883444"/>
              <a:gd name="connsiteX10" fmla="*/ 2578894 w 3095625"/>
              <a:gd name="connsiteY10" fmla="*/ 807244 h 883444"/>
              <a:gd name="connsiteX11" fmla="*/ 2857500 w 3095625"/>
              <a:gd name="connsiteY11" fmla="*/ 883444 h 883444"/>
              <a:gd name="connsiteX12" fmla="*/ 3095625 w 3095625"/>
              <a:gd name="connsiteY12" fmla="*/ 852488 h 883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95625" h="883444">
                <a:moveTo>
                  <a:pt x="0" y="0"/>
                </a:moveTo>
                <a:lnTo>
                  <a:pt x="259556" y="652463"/>
                </a:lnTo>
                <a:lnTo>
                  <a:pt x="528637" y="654844"/>
                </a:lnTo>
                <a:lnTo>
                  <a:pt x="776287" y="669132"/>
                </a:lnTo>
                <a:lnTo>
                  <a:pt x="1028700" y="723900"/>
                </a:lnTo>
                <a:lnTo>
                  <a:pt x="1276350" y="764382"/>
                </a:lnTo>
                <a:lnTo>
                  <a:pt x="1557337" y="740569"/>
                </a:lnTo>
                <a:lnTo>
                  <a:pt x="1819275" y="814388"/>
                </a:lnTo>
                <a:lnTo>
                  <a:pt x="2057400" y="752475"/>
                </a:lnTo>
                <a:lnTo>
                  <a:pt x="2336006" y="738188"/>
                </a:lnTo>
                <a:lnTo>
                  <a:pt x="2578894" y="807244"/>
                </a:lnTo>
                <a:lnTo>
                  <a:pt x="2857500" y="883444"/>
                </a:lnTo>
                <a:lnTo>
                  <a:pt x="3095625" y="852488"/>
                </a:lnTo>
              </a:path>
            </a:pathLst>
          </a:custGeom>
          <a:noFill/>
          <a:ln w="28575" cap="flat" cmpd="sng" algn="ctr">
            <a:solidFill>
              <a:schemeClr val="accent3"/>
            </a:solidFill>
            <a:prstDash val="solid"/>
            <a:round/>
            <a:headEnd type="none" w="med" len="med"/>
            <a:tailEnd type="none" w="med" len="med"/>
          </a:ln>
          <a:effectLst/>
        </p:spPr>
        <p:txBody>
          <a:bodyPr anchor="ctr"/>
          <a:lstStyle/>
          <a:p>
            <a:pPr algn="ctr" eaLnBrk="1" hangingPunct="1">
              <a:defRPr/>
            </a:pPr>
            <a:endParaRPr lang="en-US" sz="1400" dirty="0">
              <a:latin typeface="Arial" panose="020B0604020202020204" pitchFamily="34" charset="0"/>
              <a:ea typeface="+mn-ea"/>
            </a:endParaRPr>
          </a:p>
        </p:txBody>
      </p:sp>
      <p:sp>
        <p:nvSpPr>
          <p:cNvPr id="41990" name="Freeform 48"/>
          <p:cNvSpPr>
            <a:spLocks/>
          </p:cNvSpPr>
          <p:nvPr/>
        </p:nvSpPr>
        <p:spPr bwMode="auto">
          <a:xfrm>
            <a:off x="5453063" y="3943350"/>
            <a:ext cx="3343275" cy="912813"/>
          </a:xfrm>
          <a:custGeom>
            <a:avLst/>
            <a:gdLst>
              <a:gd name="T0" fmla="*/ 0 w 3402"/>
              <a:gd name="T1" fmla="*/ 0 h 927"/>
              <a:gd name="T2" fmla="*/ 2147483647 w 3402"/>
              <a:gd name="T3" fmla="*/ 2147483647 h 927"/>
              <a:gd name="T4" fmla="*/ 2147483647 w 3402"/>
              <a:gd name="T5" fmla="*/ 2147483647 h 927"/>
              <a:gd name="T6" fmla="*/ 2147483647 w 3402"/>
              <a:gd name="T7" fmla="*/ 2147483647 h 927"/>
              <a:gd name="T8" fmla="*/ 2147483647 w 3402"/>
              <a:gd name="T9" fmla="*/ 2147483647 h 927"/>
              <a:gd name="T10" fmla="*/ 2147483647 w 3402"/>
              <a:gd name="T11" fmla="*/ 2147483647 h 927"/>
              <a:gd name="T12" fmla="*/ 2147483647 w 3402"/>
              <a:gd name="T13" fmla="*/ 2147483647 h 927"/>
              <a:gd name="T14" fmla="*/ 2147483647 w 3402"/>
              <a:gd name="T15" fmla="*/ 2147483647 h 927"/>
              <a:gd name="T16" fmla="*/ 2147483647 w 3402"/>
              <a:gd name="T17" fmla="*/ 2147483647 h 927"/>
              <a:gd name="T18" fmla="*/ 2147483647 w 3402"/>
              <a:gd name="T19" fmla="*/ 2147483647 h 927"/>
              <a:gd name="T20" fmla="*/ 2147483647 w 3402"/>
              <a:gd name="T21" fmla="*/ 2147483647 h 927"/>
              <a:gd name="T22" fmla="*/ 2147483647 w 3402"/>
              <a:gd name="T23" fmla="*/ 2147483647 h 927"/>
              <a:gd name="T24" fmla="*/ 2147483647 w 3402"/>
              <a:gd name="T25" fmla="*/ 2147483647 h 927"/>
              <a:gd name="T26" fmla="*/ 2147483647 w 3402"/>
              <a:gd name="T27" fmla="*/ 2147483647 h 927"/>
              <a:gd name="T28" fmla="*/ 2147483647 w 3402"/>
              <a:gd name="T29" fmla="*/ 2147483647 h 927"/>
              <a:gd name="T30" fmla="*/ 2147483647 w 3402"/>
              <a:gd name="T31" fmla="*/ 2147483647 h 927"/>
              <a:gd name="T32" fmla="*/ 2147483647 w 3402"/>
              <a:gd name="T33" fmla="*/ 2147483647 h 927"/>
              <a:gd name="T34" fmla="*/ 2147483647 w 3402"/>
              <a:gd name="T35" fmla="*/ 2147483647 h 927"/>
              <a:gd name="T36" fmla="*/ 2147483647 w 3402"/>
              <a:gd name="T37" fmla="*/ 2147483647 h 927"/>
              <a:gd name="T38" fmla="*/ 2147483647 w 3402"/>
              <a:gd name="T39" fmla="*/ 2147483647 h 927"/>
              <a:gd name="T40" fmla="*/ 2147483647 w 3402"/>
              <a:gd name="T41" fmla="*/ 2147483647 h 927"/>
              <a:gd name="T42" fmla="*/ 2147483647 w 3402"/>
              <a:gd name="T43" fmla="*/ 2147483647 h 927"/>
              <a:gd name="T44" fmla="*/ 2147483647 w 3402"/>
              <a:gd name="T45" fmla="*/ 2147483647 h 927"/>
              <a:gd name="T46" fmla="*/ 2147483647 w 3402"/>
              <a:gd name="T47" fmla="*/ 2147483647 h 927"/>
              <a:gd name="T48" fmla="*/ 2147483647 w 3402"/>
              <a:gd name="T49" fmla="*/ 2147483647 h 927"/>
              <a:gd name="T50" fmla="*/ 2147483647 w 3402"/>
              <a:gd name="T51" fmla="*/ 2147483647 h 927"/>
              <a:gd name="T52" fmla="*/ 2147483647 w 3402"/>
              <a:gd name="T53" fmla="*/ 2147483647 h 927"/>
              <a:gd name="T54" fmla="*/ 2147483647 w 3402"/>
              <a:gd name="T55" fmla="*/ 2147483647 h 927"/>
              <a:gd name="T56" fmla="*/ 2147483647 w 3402"/>
              <a:gd name="T57" fmla="*/ 2147483647 h 927"/>
              <a:gd name="T58" fmla="*/ 2147483647 w 3402"/>
              <a:gd name="T59" fmla="*/ 2147483647 h 927"/>
              <a:gd name="T60" fmla="*/ 2147483647 w 3402"/>
              <a:gd name="T61" fmla="*/ 2147483647 h 927"/>
              <a:gd name="T62" fmla="*/ 2147483647 w 3402"/>
              <a:gd name="T63" fmla="*/ 2147483647 h 92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02"/>
              <a:gd name="T97" fmla="*/ 0 h 927"/>
              <a:gd name="T98" fmla="*/ 3402 w 3402"/>
              <a:gd name="T99" fmla="*/ 927 h 92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02" h="927">
                <a:moveTo>
                  <a:pt x="0" y="0"/>
                </a:moveTo>
                <a:lnTo>
                  <a:pt x="105" y="429"/>
                </a:lnTo>
                <a:lnTo>
                  <a:pt x="198" y="438"/>
                </a:lnTo>
                <a:lnTo>
                  <a:pt x="306" y="426"/>
                </a:lnTo>
                <a:lnTo>
                  <a:pt x="411" y="555"/>
                </a:lnTo>
                <a:lnTo>
                  <a:pt x="519" y="573"/>
                </a:lnTo>
                <a:lnTo>
                  <a:pt x="609" y="567"/>
                </a:lnTo>
                <a:lnTo>
                  <a:pt x="828" y="675"/>
                </a:lnTo>
                <a:lnTo>
                  <a:pt x="927" y="627"/>
                </a:lnTo>
                <a:lnTo>
                  <a:pt x="1038" y="687"/>
                </a:lnTo>
                <a:lnTo>
                  <a:pt x="1131" y="717"/>
                </a:lnTo>
                <a:lnTo>
                  <a:pt x="1239" y="627"/>
                </a:lnTo>
                <a:lnTo>
                  <a:pt x="1341" y="744"/>
                </a:lnTo>
                <a:lnTo>
                  <a:pt x="1449" y="678"/>
                </a:lnTo>
                <a:lnTo>
                  <a:pt x="1545" y="690"/>
                </a:lnTo>
                <a:lnTo>
                  <a:pt x="1755" y="753"/>
                </a:lnTo>
                <a:lnTo>
                  <a:pt x="1860" y="690"/>
                </a:lnTo>
                <a:lnTo>
                  <a:pt x="1956" y="828"/>
                </a:lnTo>
                <a:lnTo>
                  <a:pt x="2037" y="783"/>
                </a:lnTo>
                <a:lnTo>
                  <a:pt x="2166" y="744"/>
                </a:lnTo>
                <a:lnTo>
                  <a:pt x="2274" y="792"/>
                </a:lnTo>
                <a:lnTo>
                  <a:pt x="2373" y="756"/>
                </a:lnTo>
                <a:lnTo>
                  <a:pt x="2493" y="783"/>
                </a:lnTo>
                <a:lnTo>
                  <a:pt x="2577" y="795"/>
                </a:lnTo>
                <a:lnTo>
                  <a:pt x="2685" y="780"/>
                </a:lnTo>
                <a:lnTo>
                  <a:pt x="2781" y="705"/>
                </a:lnTo>
                <a:lnTo>
                  <a:pt x="2886" y="852"/>
                </a:lnTo>
                <a:lnTo>
                  <a:pt x="2988" y="837"/>
                </a:lnTo>
                <a:lnTo>
                  <a:pt x="3099" y="858"/>
                </a:lnTo>
                <a:lnTo>
                  <a:pt x="3195" y="927"/>
                </a:lnTo>
                <a:lnTo>
                  <a:pt x="3300" y="729"/>
                </a:lnTo>
                <a:lnTo>
                  <a:pt x="3402" y="648"/>
                </a:lnTo>
              </a:path>
            </a:pathLst>
          </a:custGeom>
          <a:noFill/>
          <a:ln w="28575">
            <a:solidFill>
              <a:schemeClr val="accent1"/>
            </a:solidFill>
            <a:round/>
            <a:headEnd/>
            <a:tailEnd/>
          </a:ln>
        </p:spPr>
        <p:txBody>
          <a:bodyPr/>
          <a:lstStyle/>
          <a:p>
            <a:endParaRPr lang="en-US"/>
          </a:p>
        </p:txBody>
      </p:sp>
      <p:sp>
        <p:nvSpPr>
          <p:cNvPr id="41991" name="Content Placeholder 2"/>
          <p:cNvSpPr txBox="1">
            <a:spLocks/>
          </p:cNvSpPr>
          <p:nvPr/>
        </p:nvSpPr>
        <p:spPr bwMode="auto">
          <a:xfrm>
            <a:off x="1870075" y="2052638"/>
            <a:ext cx="1897063" cy="363537"/>
          </a:xfrm>
          <a:prstGeom prst="rect">
            <a:avLst/>
          </a:prstGeom>
          <a:noFill/>
          <a:ln w="9525">
            <a:noFill/>
            <a:miter lim="800000"/>
            <a:headEnd/>
            <a:tailEnd/>
          </a:ln>
        </p:spPr>
        <p:txBody>
          <a:bodyPr/>
          <a:lstStyle/>
          <a:p>
            <a:pPr marL="231775" indent="-231775" algn="ctr" eaLnBrk="1" hangingPunct="1">
              <a:spcBef>
                <a:spcPct val="20000"/>
              </a:spcBef>
              <a:buClr>
                <a:srgbClr val="FF0000"/>
              </a:buClr>
            </a:pPr>
            <a:r>
              <a:rPr lang="en-US" altLang="en-US" sz="1600">
                <a:cs typeface="Arial" charset="0"/>
              </a:rPr>
              <a:t>iPrEx</a:t>
            </a:r>
            <a:r>
              <a:rPr lang="en-US" altLang="en-US" sz="1600" baseline="30000">
                <a:cs typeface="Arial" charset="0"/>
              </a:rPr>
              <a:t>[1]</a:t>
            </a:r>
          </a:p>
        </p:txBody>
      </p:sp>
      <p:sp>
        <p:nvSpPr>
          <p:cNvPr id="11" name="Content Placeholder 2"/>
          <p:cNvSpPr txBox="1">
            <a:spLocks/>
          </p:cNvSpPr>
          <p:nvPr/>
        </p:nvSpPr>
        <p:spPr bwMode="auto">
          <a:xfrm>
            <a:off x="6053138" y="2052638"/>
            <a:ext cx="2151062" cy="355600"/>
          </a:xfrm>
          <a:prstGeom prst="rect">
            <a:avLst/>
          </a:prstGeom>
          <a:noFill/>
          <a:ln w="9525">
            <a:noFill/>
            <a:miter lim="800000"/>
            <a:headEnd/>
            <a:tailEnd/>
          </a:ln>
        </p:spPr>
        <p:txBody>
          <a:bodyPr>
            <a:normAutofit/>
          </a:bodyPr>
          <a:lstStyle/>
          <a:p>
            <a:pPr marL="231775" indent="-231775" algn="ctr" eaLnBrk="1" hangingPunct="1">
              <a:spcBef>
                <a:spcPct val="20000"/>
              </a:spcBef>
              <a:buClr>
                <a:srgbClr val="FF0000"/>
              </a:buClr>
              <a:defRPr/>
            </a:pPr>
            <a:r>
              <a:rPr lang="en-US" sz="1600" kern="0" dirty="0">
                <a:latin typeface="Arial"/>
                <a:ea typeface="ＭＳ Ｐゴシック" pitchFamily="34" charset="-128"/>
                <a:cs typeface="ＭＳ Ｐゴシック"/>
              </a:rPr>
              <a:t>Partners PrEP</a:t>
            </a:r>
            <a:r>
              <a:rPr lang="en-US" sz="1600" kern="0" baseline="30000" dirty="0">
                <a:latin typeface="Arial"/>
                <a:ea typeface="ＭＳ Ｐゴシック" pitchFamily="34" charset="-128"/>
                <a:cs typeface="ＭＳ Ｐゴシック"/>
              </a:rPr>
              <a:t>[2]</a:t>
            </a:r>
          </a:p>
        </p:txBody>
      </p:sp>
      <p:sp>
        <p:nvSpPr>
          <p:cNvPr id="41993" name="Rectangle 7"/>
          <p:cNvSpPr>
            <a:spLocks noChangeArrowheads="1"/>
          </p:cNvSpPr>
          <p:nvPr/>
        </p:nvSpPr>
        <p:spPr bwMode="auto">
          <a:xfrm>
            <a:off x="5040313" y="2832100"/>
            <a:ext cx="382587" cy="307975"/>
          </a:xfrm>
          <a:prstGeom prst="rect">
            <a:avLst/>
          </a:prstGeom>
          <a:noFill/>
          <a:ln w="9525">
            <a:noFill/>
            <a:miter lim="800000"/>
            <a:headEnd/>
            <a:tailEnd/>
          </a:ln>
        </p:spPr>
        <p:txBody>
          <a:bodyPr wrap="none">
            <a:spAutoFit/>
          </a:bodyPr>
          <a:lstStyle/>
          <a:p>
            <a:pPr algn="r" eaLnBrk="1" hangingPunct="1"/>
            <a:r>
              <a:rPr lang="en-US" altLang="en-US" sz="1400" b="0">
                <a:cs typeface="Arial" charset="0"/>
              </a:rPr>
              <a:t>50</a:t>
            </a:r>
          </a:p>
        </p:txBody>
      </p:sp>
      <p:sp>
        <p:nvSpPr>
          <p:cNvPr id="41994" name="Rectangle 8"/>
          <p:cNvSpPr>
            <a:spLocks noChangeArrowheads="1"/>
          </p:cNvSpPr>
          <p:nvPr/>
        </p:nvSpPr>
        <p:spPr bwMode="auto">
          <a:xfrm>
            <a:off x="5040313" y="3695700"/>
            <a:ext cx="382587" cy="307975"/>
          </a:xfrm>
          <a:prstGeom prst="rect">
            <a:avLst/>
          </a:prstGeom>
          <a:noFill/>
          <a:ln w="9525">
            <a:noFill/>
            <a:miter lim="800000"/>
            <a:headEnd/>
            <a:tailEnd/>
          </a:ln>
        </p:spPr>
        <p:txBody>
          <a:bodyPr wrap="none">
            <a:spAutoFit/>
          </a:bodyPr>
          <a:lstStyle/>
          <a:p>
            <a:pPr algn="r" eaLnBrk="1" hangingPunct="1"/>
            <a:r>
              <a:rPr lang="en-US" altLang="en-US" sz="1400" b="0">
                <a:cs typeface="Arial" charset="0"/>
              </a:rPr>
              <a:t>30</a:t>
            </a:r>
          </a:p>
        </p:txBody>
      </p:sp>
      <p:sp>
        <p:nvSpPr>
          <p:cNvPr id="41995" name="Rectangle 9"/>
          <p:cNvSpPr>
            <a:spLocks noChangeArrowheads="1"/>
          </p:cNvSpPr>
          <p:nvPr/>
        </p:nvSpPr>
        <p:spPr bwMode="auto">
          <a:xfrm>
            <a:off x="5040313" y="4548188"/>
            <a:ext cx="382587" cy="307975"/>
          </a:xfrm>
          <a:prstGeom prst="rect">
            <a:avLst/>
          </a:prstGeom>
          <a:noFill/>
          <a:ln w="9525">
            <a:noFill/>
            <a:miter lim="800000"/>
            <a:headEnd/>
            <a:tailEnd/>
          </a:ln>
        </p:spPr>
        <p:txBody>
          <a:bodyPr wrap="none">
            <a:spAutoFit/>
          </a:bodyPr>
          <a:lstStyle/>
          <a:p>
            <a:pPr algn="r" eaLnBrk="1" hangingPunct="1"/>
            <a:r>
              <a:rPr lang="en-US" altLang="en-US" sz="1400" b="0">
                <a:cs typeface="Arial" charset="0"/>
              </a:rPr>
              <a:t>10</a:t>
            </a:r>
          </a:p>
        </p:txBody>
      </p:sp>
      <p:sp>
        <p:nvSpPr>
          <p:cNvPr id="41996" name="Rectangle 10"/>
          <p:cNvSpPr>
            <a:spLocks noChangeArrowheads="1"/>
          </p:cNvSpPr>
          <p:nvPr/>
        </p:nvSpPr>
        <p:spPr bwMode="auto">
          <a:xfrm>
            <a:off x="5138738" y="4975225"/>
            <a:ext cx="284162" cy="307975"/>
          </a:xfrm>
          <a:prstGeom prst="rect">
            <a:avLst/>
          </a:prstGeom>
          <a:noFill/>
          <a:ln w="9525">
            <a:noFill/>
            <a:miter lim="800000"/>
            <a:headEnd/>
            <a:tailEnd/>
          </a:ln>
        </p:spPr>
        <p:txBody>
          <a:bodyPr wrap="none">
            <a:spAutoFit/>
          </a:bodyPr>
          <a:lstStyle/>
          <a:p>
            <a:pPr algn="r" eaLnBrk="1" hangingPunct="1"/>
            <a:r>
              <a:rPr lang="en-US" altLang="en-US" sz="1400" b="0">
                <a:cs typeface="Arial" charset="0"/>
              </a:rPr>
              <a:t>0</a:t>
            </a:r>
          </a:p>
        </p:txBody>
      </p:sp>
      <p:sp>
        <p:nvSpPr>
          <p:cNvPr id="41997" name="Rectangle 11"/>
          <p:cNvSpPr>
            <a:spLocks noChangeArrowheads="1"/>
          </p:cNvSpPr>
          <p:nvPr/>
        </p:nvSpPr>
        <p:spPr bwMode="auto">
          <a:xfrm>
            <a:off x="5307013" y="5176838"/>
            <a:ext cx="284162"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0</a:t>
            </a:r>
          </a:p>
        </p:txBody>
      </p:sp>
      <p:sp>
        <p:nvSpPr>
          <p:cNvPr id="41998" name="Rectangle 12"/>
          <p:cNvSpPr>
            <a:spLocks noChangeArrowheads="1"/>
          </p:cNvSpPr>
          <p:nvPr/>
        </p:nvSpPr>
        <p:spPr bwMode="auto">
          <a:xfrm>
            <a:off x="5918200" y="5176838"/>
            <a:ext cx="284163"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6</a:t>
            </a:r>
          </a:p>
        </p:txBody>
      </p:sp>
      <p:sp>
        <p:nvSpPr>
          <p:cNvPr id="41999" name="Rectangle 13"/>
          <p:cNvSpPr>
            <a:spLocks noChangeArrowheads="1"/>
          </p:cNvSpPr>
          <p:nvPr/>
        </p:nvSpPr>
        <p:spPr bwMode="auto">
          <a:xfrm>
            <a:off x="6477000" y="5176838"/>
            <a:ext cx="382588"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12</a:t>
            </a:r>
          </a:p>
        </p:txBody>
      </p:sp>
      <p:sp>
        <p:nvSpPr>
          <p:cNvPr id="42000" name="Rectangle 14"/>
          <p:cNvSpPr>
            <a:spLocks noChangeArrowheads="1"/>
          </p:cNvSpPr>
          <p:nvPr/>
        </p:nvSpPr>
        <p:spPr bwMode="auto">
          <a:xfrm>
            <a:off x="7083425" y="5176838"/>
            <a:ext cx="384175"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18</a:t>
            </a:r>
          </a:p>
        </p:txBody>
      </p:sp>
      <p:sp>
        <p:nvSpPr>
          <p:cNvPr id="42001" name="Rectangle 15"/>
          <p:cNvSpPr>
            <a:spLocks noChangeArrowheads="1"/>
          </p:cNvSpPr>
          <p:nvPr/>
        </p:nvSpPr>
        <p:spPr bwMode="auto">
          <a:xfrm>
            <a:off x="7691438" y="5176838"/>
            <a:ext cx="384175"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24</a:t>
            </a:r>
          </a:p>
        </p:txBody>
      </p:sp>
      <p:sp>
        <p:nvSpPr>
          <p:cNvPr id="42002" name="Rectangle 16"/>
          <p:cNvSpPr>
            <a:spLocks noChangeArrowheads="1"/>
          </p:cNvSpPr>
          <p:nvPr/>
        </p:nvSpPr>
        <p:spPr bwMode="auto">
          <a:xfrm>
            <a:off x="8302625" y="5176838"/>
            <a:ext cx="384175"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30</a:t>
            </a:r>
          </a:p>
        </p:txBody>
      </p:sp>
      <p:sp>
        <p:nvSpPr>
          <p:cNvPr id="42003" name="Rectangle 17"/>
          <p:cNvSpPr>
            <a:spLocks noChangeArrowheads="1"/>
          </p:cNvSpPr>
          <p:nvPr/>
        </p:nvSpPr>
        <p:spPr bwMode="auto">
          <a:xfrm>
            <a:off x="5443538" y="5507038"/>
            <a:ext cx="3403600" cy="307975"/>
          </a:xfrm>
          <a:prstGeom prst="rect">
            <a:avLst/>
          </a:prstGeom>
          <a:noFill/>
          <a:ln w="9525">
            <a:noFill/>
            <a:miter lim="800000"/>
            <a:headEnd/>
            <a:tailEnd/>
          </a:ln>
        </p:spPr>
        <p:txBody>
          <a:bodyPr>
            <a:spAutoFit/>
          </a:bodyPr>
          <a:lstStyle/>
          <a:p>
            <a:pPr algn="ctr" eaLnBrk="1" hangingPunct="1"/>
            <a:r>
              <a:rPr lang="en-US" altLang="en-US" sz="1400">
                <a:cs typeface="Arial" charset="0"/>
              </a:rPr>
              <a:t>Follow-up Time (Mos)</a:t>
            </a:r>
          </a:p>
        </p:txBody>
      </p:sp>
      <p:sp>
        <p:nvSpPr>
          <p:cNvPr id="42004" name="Line 18"/>
          <p:cNvSpPr>
            <a:spLocks noChangeShapeType="1"/>
          </p:cNvSpPr>
          <p:nvPr/>
        </p:nvSpPr>
        <p:spPr bwMode="auto">
          <a:xfrm rot="-5400000">
            <a:off x="5722144" y="5164932"/>
            <a:ext cx="65087" cy="0"/>
          </a:xfrm>
          <a:prstGeom prst="line">
            <a:avLst/>
          </a:prstGeom>
          <a:noFill/>
          <a:ln w="28575">
            <a:solidFill>
              <a:schemeClr val="tx1"/>
            </a:solidFill>
            <a:round/>
            <a:headEnd/>
            <a:tailEnd/>
          </a:ln>
        </p:spPr>
        <p:txBody>
          <a:bodyPr/>
          <a:lstStyle/>
          <a:p>
            <a:endParaRPr lang="en-US"/>
          </a:p>
        </p:txBody>
      </p:sp>
      <p:sp>
        <p:nvSpPr>
          <p:cNvPr id="42005" name="Line 19"/>
          <p:cNvSpPr>
            <a:spLocks noChangeShapeType="1"/>
          </p:cNvSpPr>
          <p:nvPr/>
        </p:nvSpPr>
        <p:spPr bwMode="auto">
          <a:xfrm rot="-5400000">
            <a:off x="6331744" y="5164932"/>
            <a:ext cx="65087" cy="0"/>
          </a:xfrm>
          <a:prstGeom prst="line">
            <a:avLst/>
          </a:prstGeom>
          <a:noFill/>
          <a:ln w="28575">
            <a:solidFill>
              <a:schemeClr val="tx1"/>
            </a:solidFill>
            <a:round/>
            <a:headEnd/>
            <a:tailEnd/>
          </a:ln>
        </p:spPr>
        <p:txBody>
          <a:bodyPr/>
          <a:lstStyle/>
          <a:p>
            <a:endParaRPr lang="en-US"/>
          </a:p>
        </p:txBody>
      </p:sp>
      <p:sp>
        <p:nvSpPr>
          <p:cNvPr id="42006" name="Line 20"/>
          <p:cNvSpPr>
            <a:spLocks noChangeShapeType="1"/>
          </p:cNvSpPr>
          <p:nvPr/>
        </p:nvSpPr>
        <p:spPr bwMode="auto">
          <a:xfrm rot="-5400000">
            <a:off x="6636544" y="5164932"/>
            <a:ext cx="65087" cy="0"/>
          </a:xfrm>
          <a:prstGeom prst="line">
            <a:avLst/>
          </a:prstGeom>
          <a:noFill/>
          <a:ln w="28575">
            <a:solidFill>
              <a:schemeClr val="tx1"/>
            </a:solidFill>
            <a:round/>
            <a:headEnd/>
            <a:tailEnd/>
          </a:ln>
        </p:spPr>
        <p:txBody>
          <a:bodyPr/>
          <a:lstStyle/>
          <a:p>
            <a:endParaRPr lang="en-US"/>
          </a:p>
        </p:txBody>
      </p:sp>
      <p:sp>
        <p:nvSpPr>
          <p:cNvPr id="42007" name="Line 21"/>
          <p:cNvSpPr>
            <a:spLocks noChangeShapeType="1"/>
          </p:cNvSpPr>
          <p:nvPr/>
        </p:nvSpPr>
        <p:spPr bwMode="auto">
          <a:xfrm rot="-5400000">
            <a:off x="6026944" y="5164932"/>
            <a:ext cx="65087" cy="0"/>
          </a:xfrm>
          <a:prstGeom prst="line">
            <a:avLst/>
          </a:prstGeom>
          <a:noFill/>
          <a:ln w="28575">
            <a:solidFill>
              <a:schemeClr val="tx1"/>
            </a:solidFill>
            <a:round/>
            <a:headEnd/>
            <a:tailEnd/>
          </a:ln>
        </p:spPr>
        <p:txBody>
          <a:bodyPr/>
          <a:lstStyle/>
          <a:p>
            <a:endParaRPr lang="en-US"/>
          </a:p>
        </p:txBody>
      </p:sp>
      <p:sp>
        <p:nvSpPr>
          <p:cNvPr id="42008" name="Line 22"/>
          <p:cNvSpPr>
            <a:spLocks noChangeShapeType="1"/>
          </p:cNvSpPr>
          <p:nvPr/>
        </p:nvSpPr>
        <p:spPr bwMode="auto">
          <a:xfrm rot="-5400000">
            <a:off x="6941344" y="5164932"/>
            <a:ext cx="65087" cy="0"/>
          </a:xfrm>
          <a:prstGeom prst="line">
            <a:avLst/>
          </a:prstGeom>
          <a:noFill/>
          <a:ln w="28575">
            <a:solidFill>
              <a:schemeClr val="tx1"/>
            </a:solidFill>
            <a:round/>
            <a:headEnd/>
            <a:tailEnd/>
          </a:ln>
        </p:spPr>
        <p:txBody>
          <a:bodyPr/>
          <a:lstStyle/>
          <a:p>
            <a:endParaRPr lang="en-US"/>
          </a:p>
        </p:txBody>
      </p:sp>
      <p:sp>
        <p:nvSpPr>
          <p:cNvPr id="42009" name="Line 23"/>
          <p:cNvSpPr>
            <a:spLocks noChangeShapeType="1"/>
          </p:cNvSpPr>
          <p:nvPr/>
        </p:nvSpPr>
        <p:spPr bwMode="auto">
          <a:xfrm rot="-5400000">
            <a:off x="7246144" y="5164932"/>
            <a:ext cx="65087" cy="0"/>
          </a:xfrm>
          <a:prstGeom prst="line">
            <a:avLst/>
          </a:prstGeom>
          <a:noFill/>
          <a:ln w="28575">
            <a:solidFill>
              <a:schemeClr val="tx1"/>
            </a:solidFill>
            <a:round/>
            <a:headEnd/>
            <a:tailEnd/>
          </a:ln>
        </p:spPr>
        <p:txBody>
          <a:bodyPr/>
          <a:lstStyle/>
          <a:p>
            <a:endParaRPr lang="en-US"/>
          </a:p>
        </p:txBody>
      </p:sp>
      <p:sp>
        <p:nvSpPr>
          <p:cNvPr id="42010" name="Line 24"/>
          <p:cNvSpPr>
            <a:spLocks noChangeShapeType="1"/>
          </p:cNvSpPr>
          <p:nvPr/>
        </p:nvSpPr>
        <p:spPr bwMode="auto">
          <a:xfrm rot="-5400000">
            <a:off x="7550944" y="5164932"/>
            <a:ext cx="65087" cy="0"/>
          </a:xfrm>
          <a:prstGeom prst="line">
            <a:avLst/>
          </a:prstGeom>
          <a:noFill/>
          <a:ln w="28575">
            <a:solidFill>
              <a:schemeClr val="tx1"/>
            </a:solidFill>
            <a:round/>
            <a:headEnd/>
            <a:tailEnd/>
          </a:ln>
        </p:spPr>
        <p:txBody>
          <a:bodyPr/>
          <a:lstStyle/>
          <a:p>
            <a:endParaRPr lang="en-US"/>
          </a:p>
        </p:txBody>
      </p:sp>
      <p:sp>
        <p:nvSpPr>
          <p:cNvPr id="42011" name="Line 25"/>
          <p:cNvSpPr>
            <a:spLocks noChangeShapeType="1"/>
          </p:cNvSpPr>
          <p:nvPr/>
        </p:nvSpPr>
        <p:spPr bwMode="auto">
          <a:xfrm rot="-5400000">
            <a:off x="8160544" y="5164932"/>
            <a:ext cx="65087" cy="0"/>
          </a:xfrm>
          <a:prstGeom prst="line">
            <a:avLst/>
          </a:prstGeom>
          <a:noFill/>
          <a:ln w="28575">
            <a:solidFill>
              <a:schemeClr val="tx1"/>
            </a:solidFill>
            <a:round/>
            <a:headEnd/>
            <a:tailEnd/>
          </a:ln>
        </p:spPr>
        <p:txBody>
          <a:bodyPr/>
          <a:lstStyle/>
          <a:p>
            <a:endParaRPr lang="en-US"/>
          </a:p>
        </p:txBody>
      </p:sp>
      <p:sp>
        <p:nvSpPr>
          <p:cNvPr id="42012" name="Line 26"/>
          <p:cNvSpPr>
            <a:spLocks noChangeShapeType="1"/>
          </p:cNvSpPr>
          <p:nvPr/>
        </p:nvSpPr>
        <p:spPr bwMode="auto">
          <a:xfrm rot="-5400000">
            <a:off x="8465344" y="5164932"/>
            <a:ext cx="65087" cy="0"/>
          </a:xfrm>
          <a:prstGeom prst="line">
            <a:avLst/>
          </a:prstGeom>
          <a:noFill/>
          <a:ln w="28575">
            <a:solidFill>
              <a:schemeClr val="tx1"/>
            </a:solidFill>
            <a:round/>
            <a:headEnd/>
            <a:tailEnd/>
          </a:ln>
        </p:spPr>
        <p:txBody>
          <a:bodyPr/>
          <a:lstStyle/>
          <a:p>
            <a:endParaRPr lang="en-US"/>
          </a:p>
        </p:txBody>
      </p:sp>
      <p:sp>
        <p:nvSpPr>
          <p:cNvPr id="42013" name="Line 27"/>
          <p:cNvSpPr>
            <a:spLocks noChangeShapeType="1"/>
          </p:cNvSpPr>
          <p:nvPr/>
        </p:nvSpPr>
        <p:spPr bwMode="auto">
          <a:xfrm rot="-5400000">
            <a:off x="7854156" y="5164932"/>
            <a:ext cx="65087" cy="0"/>
          </a:xfrm>
          <a:prstGeom prst="line">
            <a:avLst/>
          </a:prstGeom>
          <a:noFill/>
          <a:ln w="28575">
            <a:solidFill>
              <a:schemeClr val="tx1"/>
            </a:solidFill>
            <a:round/>
            <a:headEnd/>
            <a:tailEnd/>
          </a:ln>
        </p:spPr>
        <p:txBody>
          <a:bodyPr/>
          <a:lstStyle/>
          <a:p>
            <a:endParaRPr lang="en-US"/>
          </a:p>
        </p:txBody>
      </p:sp>
      <p:sp>
        <p:nvSpPr>
          <p:cNvPr id="42014" name="Line 28"/>
          <p:cNvSpPr>
            <a:spLocks noChangeShapeType="1"/>
          </p:cNvSpPr>
          <p:nvPr/>
        </p:nvSpPr>
        <p:spPr bwMode="auto">
          <a:xfrm rot="-5400000">
            <a:off x="8776494" y="5164932"/>
            <a:ext cx="65087" cy="0"/>
          </a:xfrm>
          <a:prstGeom prst="line">
            <a:avLst/>
          </a:prstGeom>
          <a:noFill/>
          <a:ln w="28575">
            <a:solidFill>
              <a:schemeClr val="tx1"/>
            </a:solidFill>
            <a:round/>
            <a:headEnd/>
            <a:tailEnd/>
          </a:ln>
        </p:spPr>
        <p:txBody>
          <a:bodyPr/>
          <a:lstStyle/>
          <a:p>
            <a:endParaRPr lang="en-US"/>
          </a:p>
        </p:txBody>
      </p:sp>
      <p:sp>
        <p:nvSpPr>
          <p:cNvPr id="42015" name="Line 31"/>
          <p:cNvSpPr>
            <a:spLocks noChangeShapeType="1"/>
          </p:cNvSpPr>
          <p:nvPr/>
        </p:nvSpPr>
        <p:spPr bwMode="auto">
          <a:xfrm rot="-5400000">
            <a:off x="5418931" y="5164932"/>
            <a:ext cx="65087" cy="0"/>
          </a:xfrm>
          <a:prstGeom prst="line">
            <a:avLst/>
          </a:prstGeom>
          <a:noFill/>
          <a:ln w="28575">
            <a:solidFill>
              <a:schemeClr val="tx1"/>
            </a:solidFill>
            <a:round/>
            <a:headEnd/>
            <a:tailEnd/>
          </a:ln>
        </p:spPr>
        <p:txBody>
          <a:bodyPr/>
          <a:lstStyle/>
          <a:p>
            <a:endParaRPr lang="en-US"/>
          </a:p>
        </p:txBody>
      </p:sp>
      <p:sp>
        <p:nvSpPr>
          <p:cNvPr id="42016" name="Line 33"/>
          <p:cNvSpPr>
            <a:spLocks noChangeShapeType="1"/>
          </p:cNvSpPr>
          <p:nvPr/>
        </p:nvSpPr>
        <p:spPr bwMode="auto">
          <a:xfrm rot="10800000">
            <a:off x="5373688" y="5126038"/>
            <a:ext cx="63500" cy="0"/>
          </a:xfrm>
          <a:prstGeom prst="line">
            <a:avLst/>
          </a:prstGeom>
          <a:noFill/>
          <a:ln w="28575">
            <a:solidFill>
              <a:schemeClr val="tx1"/>
            </a:solidFill>
            <a:round/>
            <a:headEnd/>
            <a:tailEnd/>
          </a:ln>
        </p:spPr>
        <p:txBody>
          <a:bodyPr/>
          <a:lstStyle/>
          <a:p>
            <a:endParaRPr lang="en-US"/>
          </a:p>
        </p:txBody>
      </p:sp>
      <p:sp>
        <p:nvSpPr>
          <p:cNvPr id="42017" name="Line 34"/>
          <p:cNvSpPr>
            <a:spLocks noChangeShapeType="1"/>
          </p:cNvSpPr>
          <p:nvPr/>
        </p:nvSpPr>
        <p:spPr bwMode="auto">
          <a:xfrm rot="10800000">
            <a:off x="5373688" y="4710113"/>
            <a:ext cx="63500" cy="0"/>
          </a:xfrm>
          <a:prstGeom prst="line">
            <a:avLst/>
          </a:prstGeom>
          <a:noFill/>
          <a:ln w="28575">
            <a:solidFill>
              <a:schemeClr val="tx1"/>
            </a:solidFill>
            <a:round/>
            <a:headEnd/>
            <a:tailEnd/>
          </a:ln>
        </p:spPr>
        <p:txBody>
          <a:bodyPr/>
          <a:lstStyle/>
          <a:p>
            <a:endParaRPr lang="en-US"/>
          </a:p>
        </p:txBody>
      </p:sp>
      <p:sp>
        <p:nvSpPr>
          <p:cNvPr id="42018" name="Line 35"/>
          <p:cNvSpPr>
            <a:spLocks noChangeShapeType="1"/>
          </p:cNvSpPr>
          <p:nvPr/>
        </p:nvSpPr>
        <p:spPr bwMode="auto">
          <a:xfrm rot="10800000">
            <a:off x="5373688" y="3852863"/>
            <a:ext cx="63500" cy="0"/>
          </a:xfrm>
          <a:prstGeom prst="line">
            <a:avLst/>
          </a:prstGeom>
          <a:noFill/>
          <a:ln w="28575">
            <a:solidFill>
              <a:schemeClr val="tx1"/>
            </a:solidFill>
            <a:round/>
            <a:headEnd/>
            <a:tailEnd/>
          </a:ln>
        </p:spPr>
        <p:txBody>
          <a:bodyPr/>
          <a:lstStyle/>
          <a:p>
            <a:endParaRPr lang="en-US"/>
          </a:p>
        </p:txBody>
      </p:sp>
      <p:sp>
        <p:nvSpPr>
          <p:cNvPr id="42019" name="Line 36"/>
          <p:cNvSpPr>
            <a:spLocks noChangeShapeType="1"/>
          </p:cNvSpPr>
          <p:nvPr/>
        </p:nvSpPr>
        <p:spPr bwMode="auto">
          <a:xfrm rot="10800000">
            <a:off x="5373688" y="3424238"/>
            <a:ext cx="63500" cy="0"/>
          </a:xfrm>
          <a:prstGeom prst="line">
            <a:avLst/>
          </a:prstGeom>
          <a:noFill/>
          <a:ln w="28575">
            <a:solidFill>
              <a:schemeClr val="tx1"/>
            </a:solidFill>
            <a:round/>
            <a:headEnd/>
            <a:tailEnd/>
          </a:ln>
        </p:spPr>
        <p:txBody>
          <a:bodyPr/>
          <a:lstStyle/>
          <a:p>
            <a:endParaRPr lang="en-US"/>
          </a:p>
        </p:txBody>
      </p:sp>
      <p:sp>
        <p:nvSpPr>
          <p:cNvPr id="42020" name="Line 37"/>
          <p:cNvSpPr>
            <a:spLocks noChangeShapeType="1"/>
          </p:cNvSpPr>
          <p:nvPr/>
        </p:nvSpPr>
        <p:spPr bwMode="auto">
          <a:xfrm rot="10800000">
            <a:off x="5373688" y="4281488"/>
            <a:ext cx="63500" cy="0"/>
          </a:xfrm>
          <a:prstGeom prst="line">
            <a:avLst/>
          </a:prstGeom>
          <a:noFill/>
          <a:ln w="28575">
            <a:solidFill>
              <a:schemeClr val="tx1"/>
            </a:solidFill>
            <a:round/>
            <a:headEnd/>
            <a:tailEnd/>
          </a:ln>
        </p:spPr>
        <p:txBody>
          <a:bodyPr/>
          <a:lstStyle/>
          <a:p>
            <a:endParaRPr lang="en-US"/>
          </a:p>
        </p:txBody>
      </p:sp>
      <p:sp>
        <p:nvSpPr>
          <p:cNvPr id="42021" name="Line 38"/>
          <p:cNvSpPr>
            <a:spLocks noChangeShapeType="1"/>
          </p:cNvSpPr>
          <p:nvPr/>
        </p:nvSpPr>
        <p:spPr bwMode="auto">
          <a:xfrm rot="10800000">
            <a:off x="5373688" y="2990850"/>
            <a:ext cx="63500" cy="0"/>
          </a:xfrm>
          <a:prstGeom prst="line">
            <a:avLst/>
          </a:prstGeom>
          <a:noFill/>
          <a:ln w="28575">
            <a:solidFill>
              <a:schemeClr val="tx1"/>
            </a:solidFill>
            <a:round/>
            <a:headEnd/>
            <a:tailEnd/>
          </a:ln>
        </p:spPr>
        <p:txBody>
          <a:bodyPr/>
          <a:lstStyle/>
          <a:p>
            <a:endParaRPr lang="en-US"/>
          </a:p>
        </p:txBody>
      </p:sp>
      <p:sp>
        <p:nvSpPr>
          <p:cNvPr id="42022" name="Rectangle 39"/>
          <p:cNvSpPr>
            <a:spLocks noChangeArrowheads="1"/>
          </p:cNvSpPr>
          <p:nvPr/>
        </p:nvSpPr>
        <p:spPr bwMode="auto">
          <a:xfrm>
            <a:off x="5040313" y="3268663"/>
            <a:ext cx="382587" cy="307975"/>
          </a:xfrm>
          <a:prstGeom prst="rect">
            <a:avLst/>
          </a:prstGeom>
          <a:noFill/>
          <a:ln w="9525">
            <a:noFill/>
            <a:miter lim="800000"/>
            <a:headEnd/>
            <a:tailEnd/>
          </a:ln>
        </p:spPr>
        <p:txBody>
          <a:bodyPr wrap="none">
            <a:spAutoFit/>
          </a:bodyPr>
          <a:lstStyle/>
          <a:p>
            <a:pPr algn="r" eaLnBrk="1" hangingPunct="1"/>
            <a:r>
              <a:rPr lang="en-US" altLang="en-US" sz="1400" b="0">
                <a:cs typeface="Arial" charset="0"/>
              </a:rPr>
              <a:t>40</a:t>
            </a:r>
          </a:p>
        </p:txBody>
      </p:sp>
      <p:sp>
        <p:nvSpPr>
          <p:cNvPr id="42023" name="Rectangle 40"/>
          <p:cNvSpPr>
            <a:spLocks noChangeArrowheads="1"/>
          </p:cNvSpPr>
          <p:nvPr/>
        </p:nvSpPr>
        <p:spPr bwMode="auto">
          <a:xfrm>
            <a:off x="5040313" y="4124325"/>
            <a:ext cx="382587" cy="307975"/>
          </a:xfrm>
          <a:prstGeom prst="rect">
            <a:avLst/>
          </a:prstGeom>
          <a:noFill/>
          <a:ln w="9525">
            <a:noFill/>
            <a:miter lim="800000"/>
            <a:headEnd/>
            <a:tailEnd/>
          </a:ln>
        </p:spPr>
        <p:txBody>
          <a:bodyPr wrap="none">
            <a:spAutoFit/>
          </a:bodyPr>
          <a:lstStyle/>
          <a:p>
            <a:pPr algn="r" eaLnBrk="1" hangingPunct="1"/>
            <a:r>
              <a:rPr lang="en-US" altLang="en-US" sz="1400" b="0">
                <a:cs typeface="Arial" charset="0"/>
              </a:rPr>
              <a:t>20</a:t>
            </a:r>
          </a:p>
        </p:txBody>
      </p:sp>
      <p:sp>
        <p:nvSpPr>
          <p:cNvPr id="42024" name="Rectangle 41"/>
          <p:cNvSpPr>
            <a:spLocks noChangeArrowheads="1"/>
          </p:cNvSpPr>
          <p:nvPr/>
        </p:nvSpPr>
        <p:spPr bwMode="auto">
          <a:xfrm>
            <a:off x="5614988" y="5176838"/>
            <a:ext cx="284162"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3</a:t>
            </a:r>
          </a:p>
        </p:txBody>
      </p:sp>
      <p:sp>
        <p:nvSpPr>
          <p:cNvPr id="42025" name="Rectangle 42"/>
          <p:cNvSpPr>
            <a:spLocks noChangeArrowheads="1"/>
          </p:cNvSpPr>
          <p:nvPr/>
        </p:nvSpPr>
        <p:spPr bwMode="auto">
          <a:xfrm>
            <a:off x="6223000" y="5176838"/>
            <a:ext cx="284163"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9</a:t>
            </a:r>
          </a:p>
        </p:txBody>
      </p:sp>
      <p:sp>
        <p:nvSpPr>
          <p:cNvPr id="42026" name="Rectangle 43"/>
          <p:cNvSpPr>
            <a:spLocks noChangeArrowheads="1"/>
          </p:cNvSpPr>
          <p:nvPr/>
        </p:nvSpPr>
        <p:spPr bwMode="auto">
          <a:xfrm>
            <a:off x="6781800" y="5176838"/>
            <a:ext cx="382588"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15</a:t>
            </a:r>
          </a:p>
        </p:txBody>
      </p:sp>
      <p:sp>
        <p:nvSpPr>
          <p:cNvPr id="42027" name="Rectangle 44"/>
          <p:cNvSpPr>
            <a:spLocks noChangeArrowheads="1"/>
          </p:cNvSpPr>
          <p:nvPr/>
        </p:nvSpPr>
        <p:spPr bwMode="auto">
          <a:xfrm>
            <a:off x="7388225" y="5176838"/>
            <a:ext cx="384175"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21</a:t>
            </a:r>
          </a:p>
        </p:txBody>
      </p:sp>
      <p:sp>
        <p:nvSpPr>
          <p:cNvPr id="42028" name="Rectangle 45"/>
          <p:cNvSpPr>
            <a:spLocks noChangeArrowheads="1"/>
          </p:cNvSpPr>
          <p:nvPr/>
        </p:nvSpPr>
        <p:spPr bwMode="auto">
          <a:xfrm>
            <a:off x="7997825" y="5176838"/>
            <a:ext cx="382588"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27</a:t>
            </a:r>
          </a:p>
        </p:txBody>
      </p:sp>
      <p:sp>
        <p:nvSpPr>
          <p:cNvPr id="42029" name="Rectangle 46"/>
          <p:cNvSpPr>
            <a:spLocks noChangeArrowheads="1"/>
          </p:cNvSpPr>
          <p:nvPr/>
        </p:nvSpPr>
        <p:spPr bwMode="auto">
          <a:xfrm>
            <a:off x="8609013" y="5176838"/>
            <a:ext cx="382587"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33</a:t>
            </a:r>
          </a:p>
        </p:txBody>
      </p:sp>
      <p:sp>
        <p:nvSpPr>
          <p:cNvPr id="42030" name="Rectangle 47"/>
          <p:cNvSpPr>
            <a:spLocks noChangeArrowheads="1"/>
          </p:cNvSpPr>
          <p:nvPr/>
        </p:nvSpPr>
        <p:spPr bwMode="auto">
          <a:xfrm rot="-5400000">
            <a:off x="3740944" y="3801269"/>
            <a:ext cx="2200275" cy="522287"/>
          </a:xfrm>
          <a:prstGeom prst="rect">
            <a:avLst/>
          </a:prstGeom>
          <a:noFill/>
          <a:ln w="9525">
            <a:noFill/>
            <a:miter lim="800000"/>
            <a:headEnd/>
            <a:tailEnd/>
          </a:ln>
        </p:spPr>
        <p:txBody>
          <a:bodyPr>
            <a:spAutoFit/>
          </a:bodyPr>
          <a:lstStyle/>
          <a:p>
            <a:pPr algn="ctr" eaLnBrk="1" hangingPunct="1"/>
            <a:r>
              <a:rPr lang="en-US" altLang="en-US" sz="1400">
                <a:cs typeface="Arial" charset="0"/>
              </a:rPr>
              <a:t>Subjects Reporting Unprotected Sex (%)</a:t>
            </a:r>
          </a:p>
        </p:txBody>
      </p:sp>
      <p:sp>
        <p:nvSpPr>
          <p:cNvPr id="42031" name="Freeform 49"/>
          <p:cNvSpPr>
            <a:spLocks/>
          </p:cNvSpPr>
          <p:nvPr/>
        </p:nvSpPr>
        <p:spPr bwMode="auto">
          <a:xfrm>
            <a:off x="5451475" y="4011613"/>
            <a:ext cx="3344863" cy="1014412"/>
          </a:xfrm>
          <a:custGeom>
            <a:avLst/>
            <a:gdLst>
              <a:gd name="T0" fmla="*/ 0 w 3405"/>
              <a:gd name="T1" fmla="*/ 0 h 1032"/>
              <a:gd name="T2" fmla="*/ 2147483647 w 3405"/>
              <a:gd name="T3" fmla="*/ 2147483647 h 1032"/>
              <a:gd name="T4" fmla="*/ 2147483647 w 3405"/>
              <a:gd name="T5" fmla="*/ 2147483647 h 1032"/>
              <a:gd name="T6" fmla="*/ 2147483647 w 3405"/>
              <a:gd name="T7" fmla="*/ 2147483647 h 1032"/>
              <a:gd name="T8" fmla="*/ 2147483647 w 3405"/>
              <a:gd name="T9" fmla="*/ 2147483647 h 1032"/>
              <a:gd name="T10" fmla="*/ 2147483647 w 3405"/>
              <a:gd name="T11" fmla="*/ 2147483647 h 1032"/>
              <a:gd name="T12" fmla="*/ 2147483647 w 3405"/>
              <a:gd name="T13" fmla="*/ 2147483647 h 1032"/>
              <a:gd name="T14" fmla="*/ 2147483647 w 3405"/>
              <a:gd name="T15" fmla="*/ 2147483647 h 1032"/>
              <a:gd name="T16" fmla="*/ 2147483647 w 3405"/>
              <a:gd name="T17" fmla="*/ 2147483647 h 1032"/>
              <a:gd name="T18" fmla="*/ 2147483647 w 3405"/>
              <a:gd name="T19" fmla="*/ 2147483647 h 1032"/>
              <a:gd name="T20" fmla="*/ 2147483647 w 3405"/>
              <a:gd name="T21" fmla="*/ 2147483647 h 1032"/>
              <a:gd name="T22" fmla="*/ 2147483647 w 3405"/>
              <a:gd name="T23" fmla="*/ 2147483647 h 1032"/>
              <a:gd name="T24" fmla="*/ 2147483647 w 3405"/>
              <a:gd name="T25" fmla="*/ 2147483647 h 1032"/>
              <a:gd name="T26" fmla="*/ 2147483647 w 3405"/>
              <a:gd name="T27" fmla="*/ 2147483647 h 1032"/>
              <a:gd name="T28" fmla="*/ 2147483647 w 3405"/>
              <a:gd name="T29" fmla="*/ 2147483647 h 1032"/>
              <a:gd name="T30" fmla="*/ 2147483647 w 3405"/>
              <a:gd name="T31" fmla="*/ 2147483647 h 1032"/>
              <a:gd name="T32" fmla="*/ 2147483647 w 3405"/>
              <a:gd name="T33" fmla="*/ 2147483647 h 1032"/>
              <a:gd name="T34" fmla="*/ 2147483647 w 3405"/>
              <a:gd name="T35" fmla="*/ 2147483647 h 1032"/>
              <a:gd name="T36" fmla="*/ 2147483647 w 3405"/>
              <a:gd name="T37" fmla="*/ 2147483647 h 1032"/>
              <a:gd name="T38" fmla="*/ 2147483647 w 3405"/>
              <a:gd name="T39" fmla="*/ 2147483647 h 1032"/>
              <a:gd name="T40" fmla="*/ 2147483647 w 3405"/>
              <a:gd name="T41" fmla="*/ 2147483647 h 1032"/>
              <a:gd name="T42" fmla="*/ 2147483647 w 3405"/>
              <a:gd name="T43" fmla="*/ 2147483647 h 1032"/>
              <a:gd name="T44" fmla="*/ 2147483647 w 3405"/>
              <a:gd name="T45" fmla="*/ 2147483647 h 1032"/>
              <a:gd name="T46" fmla="*/ 2147483647 w 3405"/>
              <a:gd name="T47" fmla="*/ 2147483647 h 1032"/>
              <a:gd name="T48" fmla="*/ 2147483647 w 3405"/>
              <a:gd name="T49" fmla="*/ 2147483647 h 1032"/>
              <a:gd name="T50" fmla="*/ 2147483647 w 3405"/>
              <a:gd name="T51" fmla="*/ 2147483647 h 1032"/>
              <a:gd name="T52" fmla="*/ 2147483647 w 3405"/>
              <a:gd name="T53" fmla="*/ 2147483647 h 1032"/>
              <a:gd name="T54" fmla="*/ 2147483647 w 3405"/>
              <a:gd name="T55" fmla="*/ 2147483647 h 1032"/>
              <a:gd name="T56" fmla="*/ 2147483647 w 3405"/>
              <a:gd name="T57" fmla="*/ 2147483647 h 1032"/>
              <a:gd name="T58" fmla="*/ 2147483647 w 3405"/>
              <a:gd name="T59" fmla="*/ 2147483647 h 1032"/>
              <a:gd name="T60" fmla="*/ 2147483647 w 3405"/>
              <a:gd name="T61" fmla="*/ 2147483647 h 1032"/>
              <a:gd name="T62" fmla="*/ 2147483647 w 3405"/>
              <a:gd name="T63" fmla="*/ 2147483647 h 1032"/>
              <a:gd name="T64" fmla="*/ 2147483647 w 3405"/>
              <a:gd name="T65" fmla="*/ 2147483647 h 1032"/>
              <a:gd name="T66" fmla="*/ 2147483647 w 3405"/>
              <a:gd name="T67" fmla="*/ 2147483647 h 103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405"/>
              <a:gd name="T103" fmla="*/ 0 h 1032"/>
              <a:gd name="T104" fmla="*/ 3405 w 3405"/>
              <a:gd name="T105" fmla="*/ 1032 h 103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405" h="1032">
                <a:moveTo>
                  <a:pt x="0" y="0"/>
                </a:moveTo>
                <a:lnTo>
                  <a:pt x="105" y="465"/>
                </a:lnTo>
                <a:lnTo>
                  <a:pt x="207" y="441"/>
                </a:lnTo>
                <a:lnTo>
                  <a:pt x="306" y="408"/>
                </a:lnTo>
                <a:lnTo>
                  <a:pt x="417" y="501"/>
                </a:lnTo>
                <a:lnTo>
                  <a:pt x="504" y="507"/>
                </a:lnTo>
                <a:lnTo>
                  <a:pt x="612" y="540"/>
                </a:lnTo>
                <a:lnTo>
                  <a:pt x="720" y="615"/>
                </a:lnTo>
                <a:lnTo>
                  <a:pt x="828" y="603"/>
                </a:lnTo>
                <a:lnTo>
                  <a:pt x="930" y="561"/>
                </a:lnTo>
                <a:lnTo>
                  <a:pt x="1038" y="708"/>
                </a:lnTo>
                <a:lnTo>
                  <a:pt x="1137" y="654"/>
                </a:lnTo>
                <a:lnTo>
                  <a:pt x="1239" y="609"/>
                </a:lnTo>
                <a:lnTo>
                  <a:pt x="1329" y="666"/>
                </a:lnTo>
                <a:lnTo>
                  <a:pt x="1452" y="738"/>
                </a:lnTo>
                <a:lnTo>
                  <a:pt x="1548" y="648"/>
                </a:lnTo>
                <a:lnTo>
                  <a:pt x="1662" y="702"/>
                </a:lnTo>
                <a:lnTo>
                  <a:pt x="1758" y="711"/>
                </a:lnTo>
                <a:lnTo>
                  <a:pt x="1869" y="678"/>
                </a:lnTo>
                <a:lnTo>
                  <a:pt x="1959" y="708"/>
                </a:lnTo>
                <a:lnTo>
                  <a:pt x="2067" y="780"/>
                </a:lnTo>
                <a:lnTo>
                  <a:pt x="2169" y="687"/>
                </a:lnTo>
                <a:lnTo>
                  <a:pt x="2280" y="741"/>
                </a:lnTo>
                <a:lnTo>
                  <a:pt x="2367" y="741"/>
                </a:lnTo>
                <a:lnTo>
                  <a:pt x="2481" y="771"/>
                </a:lnTo>
                <a:lnTo>
                  <a:pt x="2586" y="747"/>
                </a:lnTo>
                <a:lnTo>
                  <a:pt x="2694" y="804"/>
                </a:lnTo>
                <a:lnTo>
                  <a:pt x="2796" y="819"/>
                </a:lnTo>
                <a:lnTo>
                  <a:pt x="2901" y="813"/>
                </a:lnTo>
                <a:lnTo>
                  <a:pt x="2994" y="825"/>
                </a:lnTo>
                <a:lnTo>
                  <a:pt x="3099" y="975"/>
                </a:lnTo>
                <a:lnTo>
                  <a:pt x="3198" y="921"/>
                </a:lnTo>
                <a:lnTo>
                  <a:pt x="3303" y="1032"/>
                </a:lnTo>
                <a:lnTo>
                  <a:pt x="3405" y="939"/>
                </a:lnTo>
              </a:path>
            </a:pathLst>
          </a:custGeom>
          <a:noFill/>
          <a:ln w="28575">
            <a:solidFill>
              <a:schemeClr val="accent2"/>
            </a:solidFill>
            <a:round/>
            <a:headEnd/>
            <a:tailEnd/>
          </a:ln>
        </p:spPr>
        <p:txBody>
          <a:bodyPr/>
          <a:lstStyle/>
          <a:p>
            <a:endParaRPr lang="en-US"/>
          </a:p>
        </p:txBody>
      </p:sp>
      <p:sp>
        <p:nvSpPr>
          <p:cNvPr id="68649" name="Freeform 50"/>
          <p:cNvSpPr>
            <a:spLocks/>
          </p:cNvSpPr>
          <p:nvPr/>
        </p:nvSpPr>
        <p:spPr bwMode="auto">
          <a:xfrm>
            <a:off x="5453063" y="4040188"/>
            <a:ext cx="3349625" cy="893762"/>
          </a:xfrm>
          <a:custGeom>
            <a:avLst/>
            <a:gdLst>
              <a:gd name="T0" fmla="*/ 0 w 3408"/>
              <a:gd name="T1" fmla="*/ 0 h 909"/>
              <a:gd name="T2" fmla="*/ 2147483647 w 3408"/>
              <a:gd name="T3" fmla="*/ 2147483647 h 909"/>
              <a:gd name="T4" fmla="*/ 2147483647 w 3408"/>
              <a:gd name="T5" fmla="*/ 2147483647 h 909"/>
              <a:gd name="T6" fmla="*/ 2147483647 w 3408"/>
              <a:gd name="T7" fmla="*/ 2147483647 h 909"/>
              <a:gd name="T8" fmla="*/ 2147483647 w 3408"/>
              <a:gd name="T9" fmla="*/ 2147483647 h 909"/>
              <a:gd name="T10" fmla="*/ 2147483647 w 3408"/>
              <a:gd name="T11" fmla="*/ 2147483647 h 909"/>
              <a:gd name="T12" fmla="*/ 2147483647 w 3408"/>
              <a:gd name="T13" fmla="*/ 2147483647 h 909"/>
              <a:gd name="T14" fmla="*/ 2147483647 w 3408"/>
              <a:gd name="T15" fmla="*/ 2147483647 h 909"/>
              <a:gd name="T16" fmla="*/ 2147483647 w 3408"/>
              <a:gd name="T17" fmla="*/ 2147483647 h 909"/>
              <a:gd name="T18" fmla="*/ 2147483647 w 3408"/>
              <a:gd name="T19" fmla="*/ 2147483647 h 909"/>
              <a:gd name="T20" fmla="*/ 2147483647 w 3408"/>
              <a:gd name="T21" fmla="*/ 2147483647 h 909"/>
              <a:gd name="T22" fmla="*/ 2147483647 w 3408"/>
              <a:gd name="T23" fmla="*/ 2147483647 h 909"/>
              <a:gd name="T24" fmla="*/ 2147483647 w 3408"/>
              <a:gd name="T25" fmla="*/ 2147483647 h 909"/>
              <a:gd name="T26" fmla="*/ 2147483647 w 3408"/>
              <a:gd name="T27" fmla="*/ 2147483647 h 909"/>
              <a:gd name="T28" fmla="*/ 2147483647 w 3408"/>
              <a:gd name="T29" fmla="*/ 2147483647 h 909"/>
              <a:gd name="T30" fmla="*/ 2147483647 w 3408"/>
              <a:gd name="T31" fmla="*/ 2147483647 h 909"/>
              <a:gd name="T32" fmla="*/ 2147483647 w 3408"/>
              <a:gd name="T33" fmla="*/ 2147483647 h 909"/>
              <a:gd name="T34" fmla="*/ 2147483647 w 3408"/>
              <a:gd name="T35" fmla="*/ 2147483647 h 909"/>
              <a:gd name="T36" fmla="*/ 2147483647 w 3408"/>
              <a:gd name="T37" fmla="*/ 2147483647 h 909"/>
              <a:gd name="T38" fmla="*/ 2147483647 w 3408"/>
              <a:gd name="T39" fmla="*/ 2147483647 h 909"/>
              <a:gd name="T40" fmla="*/ 2147483647 w 3408"/>
              <a:gd name="T41" fmla="*/ 2147483647 h 909"/>
              <a:gd name="T42" fmla="*/ 2147483647 w 3408"/>
              <a:gd name="T43" fmla="*/ 2147483647 h 909"/>
              <a:gd name="T44" fmla="*/ 2147483647 w 3408"/>
              <a:gd name="T45" fmla="*/ 2147483647 h 909"/>
              <a:gd name="T46" fmla="*/ 2147483647 w 3408"/>
              <a:gd name="T47" fmla="*/ 2147483647 h 909"/>
              <a:gd name="T48" fmla="*/ 2147483647 w 3408"/>
              <a:gd name="T49" fmla="*/ 2147483647 h 909"/>
              <a:gd name="T50" fmla="*/ 2147483647 w 3408"/>
              <a:gd name="T51" fmla="*/ 2147483647 h 909"/>
              <a:gd name="T52" fmla="*/ 2147483647 w 3408"/>
              <a:gd name="T53" fmla="*/ 2147483647 h 909"/>
              <a:gd name="T54" fmla="*/ 2147483647 w 3408"/>
              <a:gd name="T55" fmla="*/ 2147483647 h 909"/>
              <a:gd name="T56" fmla="*/ 2147483647 w 3408"/>
              <a:gd name="T57" fmla="*/ 2147483647 h 909"/>
              <a:gd name="T58" fmla="*/ 2147483647 w 3408"/>
              <a:gd name="T59" fmla="*/ 2147483647 h 90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408"/>
              <a:gd name="T91" fmla="*/ 0 h 909"/>
              <a:gd name="T92" fmla="*/ 3408 w 3408"/>
              <a:gd name="T93" fmla="*/ 909 h 90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408" h="909">
                <a:moveTo>
                  <a:pt x="0" y="0"/>
                </a:moveTo>
                <a:lnTo>
                  <a:pt x="108" y="369"/>
                </a:lnTo>
                <a:lnTo>
                  <a:pt x="198" y="420"/>
                </a:lnTo>
                <a:lnTo>
                  <a:pt x="318" y="384"/>
                </a:lnTo>
                <a:lnTo>
                  <a:pt x="414" y="495"/>
                </a:lnTo>
                <a:lnTo>
                  <a:pt x="618" y="510"/>
                </a:lnTo>
                <a:lnTo>
                  <a:pt x="732" y="447"/>
                </a:lnTo>
                <a:lnTo>
                  <a:pt x="828" y="540"/>
                </a:lnTo>
                <a:lnTo>
                  <a:pt x="936" y="519"/>
                </a:lnTo>
                <a:lnTo>
                  <a:pt x="1038" y="612"/>
                </a:lnTo>
                <a:lnTo>
                  <a:pt x="1242" y="555"/>
                </a:lnTo>
                <a:lnTo>
                  <a:pt x="1347" y="627"/>
                </a:lnTo>
                <a:lnTo>
                  <a:pt x="1449" y="645"/>
                </a:lnTo>
                <a:lnTo>
                  <a:pt x="1557" y="594"/>
                </a:lnTo>
                <a:lnTo>
                  <a:pt x="1680" y="642"/>
                </a:lnTo>
                <a:lnTo>
                  <a:pt x="1761" y="699"/>
                </a:lnTo>
                <a:lnTo>
                  <a:pt x="1863" y="642"/>
                </a:lnTo>
                <a:lnTo>
                  <a:pt x="1983" y="681"/>
                </a:lnTo>
                <a:lnTo>
                  <a:pt x="2163" y="675"/>
                </a:lnTo>
                <a:lnTo>
                  <a:pt x="2280" y="744"/>
                </a:lnTo>
                <a:lnTo>
                  <a:pt x="2379" y="711"/>
                </a:lnTo>
                <a:lnTo>
                  <a:pt x="2484" y="702"/>
                </a:lnTo>
                <a:lnTo>
                  <a:pt x="2583" y="762"/>
                </a:lnTo>
                <a:lnTo>
                  <a:pt x="2700" y="789"/>
                </a:lnTo>
                <a:lnTo>
                  <a:pt x="2787" y="795"/>
                </a:lnTo>
                <a:lnTo>
                  <a:pt x="2904" y="810"/>
                </a:lnTo>
                <a:lnTo>
                  <a:pt x="3105" y="909"/>
                </a:lnTo>
                <a:lnTo>
                  <a:pt x="3204" y="744"/>
                </a:lnTo>
                <a:lnTo>
                  <a:pt x="3306" y="816"/>
                </a:lnTo>
                <a:lnTo>
                  <a:pt x="3408" y="867"/>
                </a:lnTo>
              </a:path>
            </a:pathLst>
          </a:custGeom>
          <a:noFill/>
          <a:ln w="28575" cap="sq">
            <a:solidFill>
              <a:schemeClr val="accent3"/>
            </a:solidFill>
            <a:prstDash val="sysDot"/>
            <a:round/>
            <a:headEnd/>
            <a:tailEnd/>
          </a:ln>
        </p:spPr>
        <p:txBody>
          <a:bodyPr/>
          <a:lstStyle/>
          <a:p>
            <a:pPr eaLnBrk="1" hangingPunct="1">
              <a:defRPr/>
            </a:pPr>
            <a:endParaRPr lang="en-US" sz="1400" dirty="0">
              <a:latin typeface="Arial" panose="020B0604020202020204" pitchFamily="34" charset="0"/>
              <a:ea typeface="+mn-ea"/>
            </a:endParaRPr>
          </a:p>
        </p:txBody>
      </p:sp>
      <p:sp>
        <p:nvSpPr>
          <p:cNvPr id="42033" name="Rectangle 54"/>
          <p:cNvSpPr>
            <a:spLocks noChangeArrowheads="1"/>
          </p:cNvSpPr>
          <p:nvPr/>
        </p:nvSpPr>
        <p:spPr bwMode="auto">
          <a:xfrm>
            <a:off x="7667625" y="3254375"/>
            <a:ext cx="533400" cy="307975"/>
          </a:xfrm>
          <a:prstGeom prst="rect">
            <a:avLst/>
          </a:prstGeom>
          <a:noFill/>
          <a:ln w="9525">
            <a:noFill/>
            <a:miter lim="800000"/>
            <a:headEnd/>
            <a:tailEnd/>
          </a:ln>
        </p:spPr>
        <p:txBody>
          <a:bodyPr wrap="none">
            <a:spAutoFit/>
          </a:bodyPr>
          <a:lstStyle/>
          <a:p>
            <a:pPr eaLnBrk="1" hangingPunct="1"/>
            <a:r>
              <a:rPr lang="en-US" altLang="en-US" sz="1400" b="0">
                <a:cs typeface="Arial" charset="0"/>
              </a:rPr>
              <a:t>TDF</a:t>
            </a:r>
          </a:p>
        </p:txBody>
      </p:sp>
      <p:sp>
        <p:nvSpPr>
          <p:cNvPr id="42034" name="Rectangle 55"/>
          <p:cNvSpPr>
            <a:spLocks noChangeArrowheads="1"/>
          </p:cNvSpPr>
          <p:nvPr/>
        </p:nvSpPr>
        <p:spPr bwMode="auto">
          <a:xfrm>
            <a:off x="7667625" y="3013075"/>
            <a:ext cx="930275" cy="307975"/>
          </a:xfrm>
          <a:prstGeom prst="rect">
            <a:avLst/>
          </a:prstGeom>
          <a:noFill/>
          <a:ln w="9525">
            <a:noFill/>
            <a:miter lim="800000"/>
            <a:headEnd/>
            <a:tailEnd/>
          </a:ln>
        </p:spPr>
        <p:txBody>
          <a:bodyPr wrap="none">
            <a:spAutoFit/>
          </a:bodyPr>
          <a:lstStyle/>
          <a:p>
            <a:pPr eaLnBrk="1" hangingPunct="1"/>
            <a:r>
              <a:rPr lang="en-US" altLang="en-US" sz="1400" b="0">
                <a:cs typeface="Arial" charset="0"/>
              </a:rPr>
              <a:t>TDF/FTC</a:t>
            </a:r>
          </a:p>
        </p:txBody>
      </p:sp>
      <p:sp>
        <p:nvSpPr>
          <p:cNvPr id="42035" name="Rectangle 56"/>
          <p:cNvSpPr>
            <a:spLocks noChangeArrowheads="1"/>
          </p:cNvSpPr>
          <p:nvPr/>
        </p:nvSpPr>
        <p:spPr bwMode="auto">
          <a:xfrm>
            <a:off x="7667625" y="2779713"/>
            <a:ext cx="833438" cy="307975"/>
          </a:xfrm>
          <a:prstGeom prst="rect">
            <a:avLst/>
          </a:prstGeom>
          <a:noFill/>
          <a:ln w="9525">
            <a:noFill/>
            <a:miter lim="800000"/>
            <a:headEnd/>
            <a:tailEnd/>
          </a:ln>
        </p:spPr>
        <p:txBody>
          <a:bodyPr wrap="none">
            <a:spAutoFit/>
          </a:bodyPr>
          <a:lstStyle/>
          <a:p>
            <a:pPr eaLnBrk="1" hangingPunct="1"/>
            <a:r>
              <a:rPr lang="en-US" altLang="en-US" sz="1400" b="0">
                <a:cs typeface="Arial" charset="0"/>
              </a:rPr>
              <a:t>Placebo</a:t>
            </a:r>
          </a:p>
        </p:txBody>
      </p:sp>
      <p:sp>
        <p:nvSpPr>
          <p:cNvPr id="42036" name="Title 65"/>
          <p:cNvSpPr>
            <a:spLocks noGrp="1"/>
          </p:cNvSpPr>
          <p:nvPr>
            <p:ph type="title"/>
          </p:nvPr>
        </p:nvSpPr>
        <p:spPr/>
        <p:txBody>
          <a:bodyPr/>
          <a:lstStyle/>
          <a:p>
            <a:r>
              <a:rPr lang="en-US" altLang="en-US" smtClean="0"/>
              <a:t>PrEP Trials Found </a:t>
            </a:r>
            <a:r>
              <a:rPr lang="en-US" altLang="en-US" i="1" smtClean="0"/>
              <a:t>Decreasing</a:t>
            </a:r>
            <a:r>
              <a:rPr lang="en-US" altLang="en-US" smtClean="0"/>
              <a:t> Risk Behavior Over Time</a:t>
            </a:r>
          </a:p>
        </p:txBody>
      </p:sp>
      <p:cxnSp>
        <p:nvCxnSpPr>
          <p:cNvPr id="42037" name="Straight Connector 69"/>
          <p:cNvCxnSpPr>
            <a:cxnSpLocks noChangeShapeType="1"/>
          </p:cNvCxnSpPr>
          <p:nvPr/>
        </p:nvCxnSpPr>
        <p:spPr bwMode="auto">
          <a:xfrm flipV="1">
            <a:off x="7418388" y="3165475"/>
            <a:ext cx="258762" cy="0"/>
          </a:xfrm>
          <a:prstGeom prst="line">
            <a:avLst/>
          </a:prstGeom>
          <a:noFill/>
          <a:ln w="28575">
            <a:solidFill>
              <a:schemeClr val="accent2"/>
            </a:solidFill>
            <a:round/>
            <a:headEnd/>
            <a:tailEnd/>
          </a:ln>
        </p:spPr>
      </p:cxnSp>
      <p:cxnSp>
        <p:nvCxnSpPr>
          <p:cNvPr id="42038" name="Straight Connector 70"/>
          <p:cNvCxnSpPr>
            <a:cxnSpLocks noChangeShapeType="1"/>
          </p:cNvCxnSpPr>
          <p:nvPr/>
        </p:nvCxnSpPr>
        <p:spPr bwMode="auto">
          <a:xfrm flipV="1">
            <a:off x="7418388" y="3414713"/>
            <a:ext cx="258762" cy="0"/>
          </a:xfrm>
          <a:prstGeom prst="line">
            <a:avLst/>
          </a:prstGeom>
          <a:noFill/>
          <a:ln w="28575">
            <a:solidFill>
              <a:schemeClr val="accent1"/>
            </a:solidFill>
            <a:round/>
            <a:headEnd/>
            <a:tailEnd/>
          </a:ln>
        </p:spPr>
      </p:cxnSp>
      <p:cxnSp>
        <p:nvCxnSpPr>
          <p:cNvPr id="72" name="Straight Connector 71"/>
          <p:cNvCxnSpPr/>
          <p:nvPr/>
        </p:nvCxnSpPr>
        <p:spPr bwMode="auto">
          <a:xfrm flipV="1">
            <a:off x="7418388" y="2924175"/>
            <a:ext cx="258762" cy="0"/>
          </a:xfrm>
          <a:prstGeom prst="line">
            <a:avLst/>
          </a:prstGeom>
          <a:noFill/>
          <a:ln w="28575" cap="flat" cmpd="sng" algn="ctr">
            <a:solidFill>
              <a:schemeClr val="accent3"/>
            </a:solidFill>
            <a:prstDash val="sysDot"/>
            <a:round/>
            <a:headEnd type="none" w="med" len="med"/>
            <a:tailEnd type="none" w="med" len="med"/>
          </a:ln>
          <a:effectLst/>
        </p:spPr>
      </p:cxnSp>
      <p:cxnSp>
        <p:nvCxnSpPr>
          <p:cNvPr id="42040" name="Straight Connector 73"/>
          <p:cNvCxnSpPr>
            <a:cxnSpLocks noChangeShapeType="1"/>
          </p:cNvCxnSpPr>
          <p:nvPr/>
        </p:nvCxnSpPr>
        <p:spPr bwMode="auto">
          <a:xfrm>
            <a:off x="5435600" y="5126038"/>
            <a:ext cx="3384550" cy="0"/>
          </a:xfrm>
          <a:prstGeom prst="line">
            <a:avLst/>
          </a:prstGeom>
          <a:noFill/>
          <a:ln w="28575">
            <a:solidFill>
              <a:schemeClr val="tx1"/>
            </a:solidFill>
            <a:round/>
            <a:headEnd/>
            <a:tailEnd/>
          </a:ln>
        </p:spPr>
      </p:cxnSp>
      <p:cxnSp>
        <p:nvCxnSpPr>
          <p:cNvPr id="42041" name="Straight Connector 77"/>
          <p:cNvCxnSpPr>
            <a:cxnSpLocks noChangeShapeType="1"/>
          </p:cNvCxnSpPr>
          <p:nvPr/>
        </p:nvCxnSpPr>
        <p:spPr bwMode="auto">
          <a:xfrm>
            <a:off x="1074738" y="2411413"/>
            <a:ext cx="0" cy="2722562"/>
          </a:xfrm>
          <a:prstGeom prst="line">
            <a:avLst/>
          </a:prstGeom>
          <a:noFill/>
          <a:ln w="28575">
            <a:solidFill>
              <a:schemeClr val="tx1"/>
            </a:solidFill>
            <a:round/>
            <a:headEnd/>
            <a:tailEnd/>
          </a:ln>
        </p:spPr>
      </p:cxnSp>
      <p:sp>
        <p:nvSpPr>
          <p:cNvPr id="42042" name="Rectangle 7"/>
          <p:cNvSpPr>
            <a:spLocks noChangeArrowheads="1"/>
          </p:cNvSpPr>
          <p:nvPr/>
        </p:nvSpPr>
        <p:spPr bwMode="auto">
          <a:xfrm>
            <a:off x="573088" y="2268538"/>
            <a:ext cx="482600" cy="307975"/>
          </a:xfrm>
          <a:prstGeom prst="rect">
            <a:avLst/>
          </a:prstGeom>
          <a:noFill/>
          <a:ln w="9525">
            <a:noFill/>
            <a:miter lim="800000"/>
            <a:headEnd/>
            <a:tailEnd/>
          </a:ln>
        </p:spPr>
        <p:txBody>
          <a:bodyPr wrap="none">
            <a:spAutoFit/>
          </a:bodyPr>
          <a:lstStyle/>
          <a:p>
            <a:pPr algn="r" eaLnBrk="1" hangingPunct="1"/>
            <a:r>
              <a:rPr lang="en-US" altLang="en-US" sz="1400" b="0">
                <a:cs typeface="Arial" charset="0"/>
              </a:rPr>
              <a:t>100</a:t>
            </a:r>
          </a:p>
        </p:txBody>
      </p:sp>
      <p:sp>
        <p:nvSpPr>
          <p:cNvPr id="42043" name="Rectangle 8"/>
          <p:cNvSpPr>
            <a:spLocks noChangeArrowheads="1"/>
          </p:cNvSpPr>
          <p:nvPr/>
        </p:nvSpPr>
        <p:spPr bwMode="auto">
          <a:xfrm>
            <a:off x="673100" y="2816225"/>
            <a:ext cx="382588" cy="307975"/>
          </a:xfrm>
          <a:prstGeom prst="rect">
            <a:avLst/>
          </a:prstGeom>
          <a:noFill/>
          <a:ln w="9525">
            <a:noFill/>
            <a:miter lim="800000"/>
            <a:headEnd/>
            <a:tailEnd/>
          </a:ln>
        </p:spPr>
        <p:txBody>
          <a:bodyPr wrap="none">
            <a:spAutoFit/>
          </a:bodyPr>
          <a:lstStyle/>
          <a:p>
            <a:pPr algn="r" eaLnBrk="1" hangingPunct="1"/>
            <a:r>
              <a:rPr lang="en-US" altLang="en-US" sz="1400" b="0">
                <a:cs typeface="Arial" charset="0"/>
              </a:rPr>
              <a:t>80</a:t>
            </a:r>
          </a:p>
        </p:txBody>
      </p:sp>
      <p:sp>
        <p:nvSpPr>
          <p:cNvPr id="42044" name="Rectangle 10"/>
          <p:cNvSpPr>
            <a:spLocks noChangeArrowheads="1"/>
          </p:cNvSpPr>
          <p:nvPr/>
        </p:nvSpPr>
        <p:spPr bwMode="auto">
          <a:xfrm>
            <a:off x="771525" y="4975225"/>
            <a:ext cx="284163" cy="307975"/>
          </a:xfrm>
          <a:prstGeom prst="rect">
            <a:avLst/>
          </a:prstGeom>
          <a:noFill/>
          <a:ln w="9525">
            <a:noFill/>
            <a:miter lim="800000"/>
            <a:headEnd/>
            <a:tailEnd/>
          </a:ln>
        </p:spPr>
        <p:txBody>
          <a:bodyPr wrap="none">
            <a:spAutoFit/>
          </a:bodyPr>
          <a:lstStyle/>
          <a:p>
            <a:pPr algn="r" eaLnBrk="1" hangingPunct="1"/>
            <a:r>
              <a:rPr lang="en-US" altLang="en-US" sz="1400" b="0">
                <a:cs typeface="Arial" charset="0"/>
              </a:rPr>
              <a:t>0</a:t>
            </a:r>
          </a:p>
        </p:txBody>
      </p:sp>
      <p:sp>
        <p:nvSpPr>
          <p:cNvPr id="42045" name="Rectangle 11"/>
          <p:cNvSpPr>
            <a:spLocks noChangeArrowheads="1"/>
          </p:cNvSpPr>
          <p:nvPr/>
        </p:nvSpPr>
        <p:spPr bwMode="auto">
          <a:xfrm>
            <a:off x="939800" y="5176838"/>
            <a:ext cx="284163"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0</a:t>
            </a:r>
          </a:p>
        </p:txBody>
      </p:sp>
      <p:sp>
        <p:nvSpPr>
          <p:cNvPr id="42046" name="Rectangle 17"/>
          <p:cNvSpPr>
            <a:spLocks noChangeArrowheads="1"/>
          </p:cNvSpPr>
          <p:nvPr/>
        </p:nvSpPr>
        <p:spPr bwMode="auto">
          <a:xfrm>
            <a:off x="1076325" y="5507038"/>
            <a:ext cx="3403600" cy="307975"/>
          </a:xfrm>
          <a:prstGeom prst="rect">
            <a:avLst/>
          </a:prstGeom>
          <a:noFill/>
          <a:ln w="9525">
            <a:noFill/>
            <a:miter lim="800000"/>
            <a:headEnd/>
            <a:tailEnd/>
          </a:ln>
        </p:spPr>
        <p:txBody>
          <a:bodyPr>
            <a:spAutoFit/>
          </a:bodyPr>
          <a:lstStyle/>
          <a:p>
            <a:pPr algn="ctr" eaLnBrk="1" hangingPunct="1"/>
            <a:r>
              <a:rPr lang="en-US" altLang="en-US" sz="1400">
                <a:cs typeface="Arial" charset="0"/>
              </a:rPr>
              <a:t>Wks Since Randomization</a:t>
            </a:r>
          </a:p>
        </p:txBody>
      </p:sp>
      <p:sp>
        <p:nvSpPr>
          <p:cNvPr id="42047" name="Line 19"/>
          <p:cNvSpPr>
            <a:spLocks noChangeShapeType="1"/>
          </p:cNvSpPr>
          <p:nvPr/>
        </p:nvSpPr>
        <p:spPr bwMode="auto">
          <a:xfrm rot="-5400000">
            <a:off x="2180431" y="5164932"/>
            <a:ext cx="65087" cy="0"/>
          </a:xfrm>
          <a:prstGeom prst="line">
            <a:avLst/>
          </a:prstGeom>
          <a:noFill/>
          <a:ln w="28575">
            <a:solidFill>
              <a:schemeClr val="tx1"/>
            </a:solidFill>
            <a:round/>
            <a:headEnd/>
            <a:tailEnd/>
          </a:ln>
        </p:spPr>
        <p:txBody>
          <a:bodyPr/>
          <a:lstStyle/>
          <a:p>
            <a:endParaRPr lang="en-US"/>
          </a:p>
        </p:txBody>
      </p:sp>
      <p:sp>
        <p:nvSpPr>
          <p:cNvPr id="42048" name="Line 22"/>
          <p:cNvSpPr>
            <a:spLocks noChangeShapeType="1"/>
          </p:cNvSpPr>
          <p:nvPr/>
        </p:nvSpPr>
        <p:spPr bwMode="auto">
          <a:xfrm rot="-5400000">
            <a:off x="2743994" y="5164932"/>
            <a:ext cx="65087" cy="0"/>
          </a:xfrm>
          <a:prstGeom prst="line">
            <a:avLst/>
          </a:prstGeom>
          <a:noFill/>
          <a:ln w="28575">
            <a:solidFill>
              <a:schemeClr val="tx1"/>
            </a:solidFill>
            <a:round/>
            <a:headEnd/>
            <a:tailEnd/>
          </a:ln>
        </p:spPr>
        <p:txBody>
          <a:bodyPr/>
          <a:lstStyle/>
          <a:p>
            <a:endParaRPr lang="en-US"/>
          </a:p>
        </p:txBody>
      </p:sp>
      <p:sp>
        <p:nvSpPr>
          <p:cNvPr id="42049" name="Line 24"/>
          <p:cNvSpPr>
            <a:spLocks noChangeShapeType="1"/>
          </p:cNvSpPr>
          <p:nvPr/>
        </p:nvSpPr>
        <p:spPr bwMode="auto">
          <a:xfrm rot="-5400000">
            <a:off x="3294856" y="5164932"/>
            <a:ext cx="65087" cy="0"/>
          </a:xfrm>
          <a:prstGeom prst="line">
            <a:avLst/>
          </a:prstGeom>
          <a:noFill/>
          <a:ln w="28575">
            <a:solidFill>
              <a:schemeClr val="tx1"/>
            </a:solidFill>
            <a:round/>
            <a:headEnd/>
            <a:tailEnd/>
          </a:ln>
        </p:spPr>
        <p:txBody>
          <a:bodyPr/>
          <a:lstStyle/>
          <a:p>
            <a:endParaRPr lang="en-US"/>
          </a:p>
        </p:txBody>
      </p:sp>
      <p:sp>
        <p:nvSpPr>
          <p:cNvPr id="42050" name="Line 25"/>
          <p:cNvSpPr>
            <a:spLocks noChangeShapeType="1"/>
          </p:cNvSpPr>
          <p:nvPr/>
        </p:nvSpPr>
        <p:spPr bwMode="auto">
          <a:xfrm rot="-5400000">
            <a:off x="3840956" y="5164932"/>
            <a:ext cx="65087" cy="0"/>
          </a:xfrm>
          <a:prstGeom prst="line">
            <a:avLst/>
          </a:prstGeom>
          <a:noFill/>
          <a:ln w="28575">
            <a:solidFill>
              <a:schemeClr val="tx1"/>
            </a:solidFill>
            <a:round/>
            <a:headEnd/>
            <a:tailEnd/>
          </a:ln>
        </p:spPr>
        <p:txBody>
          <a:bodyPr/>
          <a:lstStyle/>
          <a:p>
            <a:endParaRPr lang="en-US"/>
          </a:p>
        </p:txBody>
      </p:sp>
      <p:sp>
        <p:nvSpPr>
          <p:cNvPr id="42051" name="Line 28"/>
          <p:cNvSpPr>
            <a:spLocks noChangeShapeType="1"/>
          </p:cNvSpPr>
          <p:nvPr/>
        </p:nvSpPr>
        <p:spPr bwMode="auto">
          <a:xfrm rot="-5400000">
            <a:off x="4409281" y="5164932"/>
            <a:ext cx="65087" cy="0"/>
          </a:xfrm>
          <a:prstGeom prst="line">
            <a:avLst/>
          </a:prstGeom>
          <a:noFill/>
          <a:ln w="28575">
            <a:solidFill>
              <a:schemeClr val="tx1"/>
            </a:solidFill>
            <a:round/>
            <a:headEnd/>
            <a:tailEnd/>
          </a:ln>
        </p:spPr>
        <p:txBody>
          <a:bodyPr/>
          <a:lstStyle/>
          <a:p>
            <a:endParaRPr lang="en-US"/>
          </a:p>
        </p:txBody>
      </p:sp>
      <p:sp>
        <p:nvSpPr>
          <p:cNvPr id="42052" name="Line 31"/>
          <p:cNvSpPr>
            <a:spLocks noChangeShapeType="1"/>
          </p:cNvSpPr>
          <p:nvPr/>
        </p:nvSpPr>
        <p:spPr bwMode="auto">
          <a:xfrm rot="-5400000">
            <a:off x="1042194" y="5164932"/>
            <a:ext cx="65087" cy="0"/>
          </a:xfrm>
          <a:prstGeom prst="line">
            <a:avLst/>
          </a:prstGeom>
          <a:noFill/>
          <a:ln w="28575">
            <a:solidFill>
              <a:schemeClr val="tx1"/>
            </a:solidFill>
            <a:round/>
            <a:headEnd/>
            <a:tailEnd/>
          </a:ln>
        </p:spPr>
        <p:txBody>
          <a:bodyPr/>
          <a:lstStyle/>
          <a:p>
            <a:endParaRPr lang="en-US"/>
          </a:p>
        </p:txBody>
      </p:sp>
      <p:sp>
        <p:nvSpPr>
          <p:cNvPr id="42053" name="Line 33"/>
          <p:cNvSpPr>
            <a:spLocks noChangeShapeType="1"/>
          </p:cNvSpPr>
          <p:nvPr/>
        </p:nvSpPr>
        <p:spPr bwMode="auto">
          <a:xfrm rot="10800000">
            <a:off x="1006475" y="5126038"/>
            <a:ext cx="63500" cy="0"/>
          </a:xfrm>
          <a:prstGeom prst="line">
            <a:avLst/>
          </a:prstGeom>
          <a:noFill/>
          <a:ln w="28575">
            <a:solidFill>
              <a:schemeClr val="tx1"/>
            </a:solidFill>
            <a:round/>
            <a:headEnd/>
            <a:tailEnd/>
          </a:ln>
        </p:spPr>
        <p:txBody>
          <a:bodyPr/>
          <a:lstStyle/>
          <a:p>
            <a:endParaRPr lang="en-US"/>
          </a:p>
        </p:txBody>
      </p:sp>
      <p:sp>
        <p:nvSpPr>
          <p:cNvPr id="42054" name="Line 35"/>
          <p:cNvSpPr>
            <a:spLocks noChangeShapeType="1"/>
          </p:cNvSpPr>
          <p:nvPr/>
        </p:nvSpPr>
        <p:spPr bwMode="auto">
          <a:xfrm rot="10800000">
            <a:off x="1006475" y="2973388"/>
            <a:ext cx="63500" cy="0"/>
          </a:xfrm>
          <a:prstGeom prst="line">
            <a:avLst/>
          </a:prstGeom>
          <a:noFill/>
          <a:ln w="28575">
            <a:solidFill>
              <a:schemeClr val="tx1"/>
            </a:solidFill>
            <a:round/>
            <a:headEnd/>
            <a:tailEnd/>
          </a:ln>
        </p:spPr>
        <p:txBody>
          <a:bodyPr/>
          <a:lstStyle/>
          <a:p>
            <a:endParaRPr lang="en-US"/>
          </a:p>
        </p:txBody>
      </p:sp>
      <p:sp>
        <p:nvSpPr>
          <p:cNvPr id="42055" name="Line 38"/>
          <p:cNvSpPr>
            <a:spLocks noChangeShapeType="1"/>
          </p:cNvSpPr>
          <p:nvPr/>
        </p:nvSpPr>
        <p:spPr bwMode="auto">
          <a:xfrm rot="10800000">
            <a:off x="1006475" y="2428875"/>
            <a:ext cx="63500" cy="0"/>
          </a:xfrm>
          <a:prstGeom prst="line">
            <a:avLst/>
          </a:prstGeom>
          <a:noFill/>
          <a:ln w="28575">
            <a:solidFill>
              <a:schemeClr val="tx1"/>
            </a:solidFill>
            <a:round/>
            <a:headEnd/>
            <a:tailEnd/>
          </a:ln>
        </p:spPr>
        <p:txBody>
          <a:bodyPr/>
          <a:lstStyle/>
          <a:p>
            <a:endParaRPr lang="en-US"/>
          </a:p>
        </p:txBody>
      </p:sp>
      <p:sp>
        <p:nvSpPr>
          <p:cNvPr id="42056" name="Rectangle 42"/>
          <p:cNvSpPr>
            <a:spLocks noChangeArrowheads="1"/>
          </p:cNvSpPr>
          <p:nvPr/>
        </p:nvSpPr>
        <p:spPr bwMode="auto">
          <a:xfrm>
            <a:off x="2022475" y="5176838"/>
            <a:ext cx="384175"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48</a:t>
            </a:r>
          </a:p>
        </p:txBody>
      </p:sp>
      <p:sp>
        <p:nvSpPr>
          <p:cNvPr id="42057" name="Rectangle 43"/>
          <p:cNvSpPr>
            <a:spLocks noChangeArrowheads="1"/>
          </p:cNvSpPr>
          <p:nvPr/>
        </p:nvSpPr>
        <p:spPr bwMode="auto">
          <a:xfrm>
            <a:off x="2582863" y="5176838"/>
            <a:ext cx="384175"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72</a:t>
            </a:r>
          </a:p>
        </p:txBody>
      </p:sp>
      <p:sp>
        <p:nvSpPr>
          <p:cNvPr id="42058" name="Rectangle 44"/>
          <p:cNvSpPr>
            <a:spLocks noChangeArrowheads="1"/>
          </p:cNvSpPr>
          <p:nvPr/>
        </p:nvSpPr>
        <p:spPr bwMode="auto">
          <a:xfrm>
            <a:off x="3133725" y="5176838"/>
            <a:ext cx="382588"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96</a:t>
            </a:r>
          </a:p>
        </p:txBody>
      </p:sp>
      <p:sp>
        <p:nvSpPr>
          <p:cNvPr id="42059" name="Rectangle 45"/>
          <p:cNvSpPr>
            <a:spLocks noChangeArrowheads="1"/>
          </p:cNvSpPr>
          <p:nvPr/>
        </p:nvSpPr>
        <p:spPr bwMode="auto">
          <a:xfrm>
            <a:off x="3627438" y="5176838"/>
            <a:ext cx="482600"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120</a:t>
            </a:r>
          </a:p>
        </p:txBody>
      </p:sp>
      <p:sp>
        <p:nvSpPr>
          <p:cNvPr id="42060" name="Rectangle 46"/>
          <p:cNvSpPr>
            <a:spLocks noChangeArrowheads="1"/>
          </p:cNvSpPr>
          <p:nvPr/>
        </p:nvSpPr>
        <p:spPr bwMode="auto">
          <a:xfrm>
            <a:off x="4191000" y="5176838"/>
            <a:ext cx="484188"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144</a:t>
            </a:r>
          </a:p>
        </p:txBody>
      </p:sp>
      <p:sp>
        <p:nvSpPr>
          <p:cNvPr id="42061" name="Rectangle 47"/>
          <p:cNvSpPr>
            <a:spLocks noChangeArrowheads="1"/>
          </p:cNvSpPr>
          <p:nvPr/>
        </p:nvSpPr>
        <p:spPr bwMode="auto">
          <a:xfrm rot="-5400000">
            <a:off x="-1178719" y="3499644"/>
            <a:ext cx="3298825" cy="522288"/>
          </a:xfrm>
          <a:prstGeom prst="rect">
            <a:avLst/>
          </a:prstGeom>
          <a:noFill/>
          <a:ln w="9525">
            <a:noFill/>
            <a:miter lim="800000"/>
            <a:headEnd/>
            <a:tailEnd/>
          </a:ln>
        </p:spPr>
        <p:txBody>
          <a:bodyPr>
            <a:spAutoFit/>
          </a:bodyPr>
          <a:lstStyle/>
          <a:p>
            <a:pPr algn="ctr" eaLnBrk="1" hangingPunct="1"/>
            <a:r>
              <a:rPr lang="en-US" altLang="en-US" sz="1400">
                <a:cs typeface="Arial" charset="0"/>
              </a:rPr>
              <a:t>Subjects Reporting Unprotected Receptive Anal Sex (%)</a:t>
            </a:r>
          </a:p>
        </p:txBody>
      </p:sp>
      <p:cxnSp>
        <p:nvCxnSpPr>
          <p:cNvPr id="42062" name="Straight Connector 116"/>
          <p:cNvCxnSpPr>
            <a:cxnSpLocks noChangeShapeType="1"/>
          </p:cNvCxnSpPr>
          <p:nvPr/>
        </p:nvCxnSpPr>
        <p:spPr bwMode="auto">
          <a:xfrm>
            <a:off x="1068388" y="5126038"/>
            <a:ext cx="3384550" cy="0"/>
          </a:xfrm>
          <a:prstGeom prst="line">
            <a:avLst/>
          </a:prstGeom>
          <a:noFill/>
          <a:ln w="28575">
            <a:solidFill>
              <a:schemeClr val="tx1"/>
            </a:solidFill>
            <a:round/>
            <a:headEnd/>
            <a:tailEnd/>
          </a:ln>
        </p:spPr>
      </p:cxnSp>
      <p:sp>
        <p:nvSpPr>
          <p:cNvPr id="42063" name="Line 37"/>
          <p:cNvSpPr>
            <a:spLocks noChangeShapeType="1"/>
          </p:cNvSpPr>
          <p:nvPr/>
        </p:nvSpPr>
        <p:spPr bwMode="auto">
          <a:xfrm rot="10800000">
            <a:off x="1006475" y="4043363"/>
            <a:ext cx="63500" cy="0"/>
          </a:xfrm>
          <a:prstGeom prst="line">
            <a:avLst/>
          </a:prstGeom>
          <a:noFill/>
          <a:ln w="28575">
            <a:solidFill>
              <a:schemeClr val="tx1"/>
            </a:solidFill>
            <a:round/>
            <a:headEnd/>
            <a:tailEnd/>
          </a:ln>
        </p:spPr>
        <p:txBody>
          <a:bodyPr/>
          <a:lstStyle/>
          <a:p>
            <a:endParaRPr lang="en-US"/>
          </a:p>
        </p:txBody>
      </p:sp>
      <p:sp>
        <p:nvSpPr>
          <p:cNvPr id="42064" name="Rectangle 40"/>
          <p:cNvSpPr>
            <a:spLocks noChangeArrowheads="1"/>
          </p:cNvSpPr>
          <p:nvPr/>
        </p:nvSpPr>
        <p:spPr bwMode="auto">
          <a:xfrm>
            <a:off x="673100" y="3886200"/>
            <a:ext cx="382588" cy="307975"/>
          </a:xfrm>
          <a:prstGeom prst="rect">
            <a:avLst/>
          </a:prstGeom>
          <a:noFill/>
          <a:ln w="9525">
            <a:noFill/>
            <a:miter lim="800000"/>
            <a:headEnd/>
            <a:tailEnd/>
          </a:ln>
        </p:spPr>
        <p:txBody>
          <a:bodyPr wrap="none">
            <a:spAutoFit/>
          </a:bodyPr>
          <a:lstStyle/>
          <a:p>
            <a:pPr algn="r" eaLnBrk="1" hangingPunct="1"/>
            <a:r>
              <a:rPr lang="en-US" altLang="en-US" sz="1400" b="0">
                <a:cs typeface="Arial" charset="0"/>
              </a:rPr>
              <a:t>40</a:t>
            </a:r>
          </a:p>
        </p:txBody>
      </p:sp>
      <p:sp>
        <p:nvSpPr>
          <p:cNvPr id="42065" name="Line 37"/>
          <p:cNvSpPr>
            <a:spLocks noChangeShapeType="1"/>
          </p:cNvSpPr>
          <p:nvPr/>
        </p:nvSpPr>
        <p:spPr bwMode="auto">
          <a:xfrm rot="10800000">
            <a:off x="1006475" y="3514725"/>
            <a:ext cx="63500" cy="0"/>
          </a:xfrm>
          <a:prstGeom prst="line">
            <a:avLst/>
          </a:prstGeom>
          <a:noFill/>
          <a:ln w="28575">
            <a:solidFill>
              <a:schemeClr val="tx1"/>
            </a:solidFill>
            <a:round/>
            <a:headEnd/>
            <a:tailEnd/>
          </a:ln>
        </p:spPr>
        <p:txBody>
          <a:bodyPr/>
          <a:lstStyle/>
          <a:p>
            <a:endParaRPr lang="en-US"/>
          </a:p>
        </p:txBody>
      </p:sp>
      <p:sp>
        <p:nvSpPr>
          <p:cNvPr id="42066" name="Rectangle 40"/>
          <p:cNvSpPr>
            <a:spLocks noChangeArrowheads="1"/>
          </p:cNvSpPr>
          <p:nvPr/>
        </p:nvSpPr>
        <p:spPr bwMode="auto">
          <a:xfrm>
            <a:off x="673100" y="3357563"/>
            <a:ext cx="382588" cy="307975"/>
          </a:xfrm>
          <a:prstGeom prst="rect">
            <a:avLst/>
          </a:prstGeom>
          <a:noFill/>
          <a:ln w="9525">
            <a:noFill/>
            <a:miter lim="800000"/>
            <a:headEnd/>
            <a:tailEnd/>
          </a:ln>
        </p:spPr>
        <p:txBody>
          <a:bodyPr wrap="none">
            <a:spAutoFit/>
          </a:bodyPr>
          <a:lstStyle/>
          <a:p>
            <a:pPr algn="r" eaLnBrk="1" hangingPunct="1"/>
            <a:r>
              <a:rPr lang="en-US" altLang="en-US" sz="1400" b="0">
                <a:cs typeface="Arial" charset="0"/>
              </a:rPr>
              <a:t>60</a:t>
            </a:r>
          </a:p>
        </p:txBody>
      </p:sp>
      <p:sp>
        <p:nvSpPr>
          <p:cNvPr id="42067" name="Rectangle 9"/>
          <p:cNvSpPr>
            <a:spLocks noChangeArrowheads="1"/>
          </p:cNvSpPr>
          <p:nvPr/>
        </p:nvSpPr>
        <p:spPr bwMode="auto">
          <a:xfrm>
            <a:off x="673100" y="4418013"/>
            <a:ext cx="382588" cy="306387"/>
          </a:xfrm>
          <a:prstGeom prst="rect">
            <a:avLst/>
          </a:prstGeom>
          <a:noFill/>
          <a:ln w="9525">
            <a:noFill/>
            <a:miter lim="800000"/>
            <a:headEnd/>
            <a:tailEnd/>
          </a:ln>
        </p:spPr>
        <p:txBody>
          <a:bodyPr wrap="none">
            <a:spAutoFit/>
          </a:bodyPr>
          <a:lstStyle/>
          <a:p>
            <a:pPr algn="r" eaLnBrk="1" hangingPunct="1"/>
            <a:r>
              <a:rPr lang="en-US" altLang="en-US" sz="1400" b="0">
                <a:cs typeface="Arial" charset="0"/>
              </a:rPr>
              <a:t>20</a:t>
            </a:r>
          </a:p>
        </p:txBody>
      </p:sp>
      <p:sp>
        <p:nvSpPr>
          <p:cNvPr id="42068" name="Line 34"/>
          <p:cNvSpPr>
            <a:spLocks noChangeShapeType="1"/>
          </p:cNvSpPr>
          <p:nvPr/>
        </p:nvSpPr>
        <p:spPr bwMode="auto">
          <a:xfrm rot="10800000">
            <a:off x="1006475" y="4579938"/>
            <a:ext cx="63500" cy="0"/>
          </a:xfrm>
          <a:prstGeom prst="line">
            <a:avLst/>
          </a:prstGeom>
          <a:noFill/>
          <a:ln w="28575">
            <a:solidFill>
              <a:schemeClr val="tx1"/>
            </a:solidFill>
            <a:round/>
            <a:headEnd/>
            <a:tailEnd/>
          </a:ln>
        </p:spPr>
        <p:txBody>
          <a:bodyPr/>
          <a:lstStyle/>
          <a:p>
            <a:endParaRPr lang="en-US"/>
          </a:p>
        </p:txBody>
      </p:sp>
      <p:sp>
        <p:nvSpPr>
          <p:cNvPr id="42069" name="Line 18"/>
          <p:cNvSpPr>
            <a:spLocks noChangeShapeType="1"/>
          </p:cNvSpPr>
          <p:nvPr/>
        </p:nvSpPr>
        <p:spPr bwMode="auto">
          <a:xfrm rot="-5400000">
            <a:off x="1634331" y="5164932"/>
            <a:ext cx="65087" cy="0"/>
          </a:xfrm>
          <a:prstGeom prst="line">
            <a:avLst/>
          </a:prstGeom>
          <a:noFill/>
          <a:ln w="28575">
            <a:solidFill>
              <a:schemeClr val="tx1"/>
            </a:solidFill>
            <a:round/>
            <a:headEnd/>
            <a:tailEnd/>
          </a:ln>
        </p:spPr>
        <p:txBody>
          <a:bodyPr/>
          <a:lstStyle/>
          <a:p>
            <a:endParaRPr lang="en-US"/>
          </a:p>
        </p:txBody>
      </p:sp>
      <p:sp>
        <p:nvSpPr>
          <p:cNvPr id="42070" name="Rectangle 41"/>
          <p:cNvSpPr>
            <a:spLocks noChangeArrowheads="1"/>
          </p:cNvSpPr>
          <p:nvPr/>
        </p:nvSpPr>
        <p:spPr bwMode="auto">
          <a:xfrm>
            <a:off x="1477963" y="5176838"/>
            <a:ext cx="382587" cy="306387"/>
          </a:xfrm>
          <a:prstGeom prst="rect">
            <a:avLst/>
          </a:prstGeom>
          <a:noFill/>
          <a:ln w="9525">
            <a:noFill/>
            <a:miter lim="800000"/>
            <a:headEnd/>
            <a:tailEnd/>
          </a:ln>
        </p:spPr>
        <p:txBody>
          <a:bodyPr wrap="none">
            <a:spAutoFit/>
          </a:bodyPr>
          <a:lstStyle/>
          <a:p>
            <a:pPr algn="ctr" eaLnBrk="1" hangingPunct="1"/>
            <a:r>
              <a:rPr lang="en-US" altLang="en-US" sz="1400" b="0">
                <a:cs typeface="Arial" charset="0"/>
              </a:rPr>
              <a:t>24</a:t>
            </a:r>
          </a:p>
        </p:txBody>
      </p:sp>
      <p:sp>
        <p:nvSpPr>
          <p:cNvPr id="42071" name="Rectangle 55"/>
          <p:cNvSpPr>
            <a:spLocks noChangeArrowheads="1"/>
          </p:cNvSpPr>
          <p:nvPr/>
        </p:nvSpPr>
        <p:spPr bwMode="auto">
          <a:xfrm>
            <a:off x="3459163" y="3013075"/>
            <a:ext cx="930275" cy="307975"/>
          </a:xfrm>
          <a:prstGeom prst="rect">
            <a:avLst/>
          </a:prstGeom>
          <a:noFill/>
          <a:ln w="9525">
            <a:noFill/>
            <a:miter lim="800000"/>
            <a:headEnd/>
            <a:tailEnd/>
          </a:ln>
        </p:spPr>
        <p:txBody>
          <a:bodyPr wrap="none">
            <a:spAutoFit/>
          </a:bodyPr>
          <a:lstStyle/>
          <a:p>
            <a:pPr eaLnBrk="1" hangingPunct="1"/>
            <a:r>
              <a:rPr lang="en-US" altLang="en-US" sz="1400" b="0">
                <a:cs typeface="Arial" charset="0"/>
              </a:rPr>
              <a:t>TDF/FTC</a:t>
            </a:r>
          </a:p>
        </p:txBody>
      </p:sp>
      <p:sp>
        <p:nvSpPr>
          <p:cNvPr id="42072" name="Rectangle 56"/>
          <p:cNvSpPr>
            <a:spLocks noChangeArrowheads="1"/>
          </p:cNvSpPr>
          <p:nvPr/>
        </p:nvSpPr>
        <p:spPr bwMode="auto">
          <a:xfrm>
            <a:off x="3459163" y="2779713"/>
            <a:ext cx="831850" cy="307975"/>
          </a:xfrm>
          <a:prstGeom prst="rect">
            <a:avLst/>
          </a:prstGeom>
          <a:noFill/>
          <a:ln w="9525">
            <a:noFill/>
            <a:miter lim="800000"/>
            <a:headEnd/>
            <a:tailEnd/>
          </a:ln>
        </p:spPr>
        <p:txBody>
          <a:bodyPr wrap="none">
            <a:spAutoFit/>
          </a:bodyPr>
          <a:lstStyle/>
          <a:p>
            <a:pPr eaLnBrk="1" hangingPunct="1"/>
            <a:r>
              <a:rPr lang="en-US" altLang="en-US" sz="1400" b="0">
                <a:cs typeface="Arial" charset="0"/>
              </a:rPr>
              <a:t>Placebo</a:t>
            </a:r>
          </a:p>
        </p:txBody>
      </p:sp>
      <p:cxnSp>
        <p:nvCxnSpPr>
          <p:cNvPr id="42073" name="Straight Connector 132"/>
          <p:cNvCxnSpPr>
            <a:cxnSpLocks noChangeShapeType="1"/>
          </p:cNvCxnSpPr>
          <p:nvPr/>
        </p:nvCxnSpPr>
        <p:spPr bwMode="auto">
          <a:xfrm flipV="1">
            <a:off x="3208338" y="3165475"/>
            <a:ext cx="258762" cy="0"/>
          </a:xfrm>
          <a:prstGeom prst="line">
            <a:avLst/>
          </a:prstGeom>
          <a:noFill/>
          <a:ln w="28575">
            <a:solidFill>
              <a:schemeClr val="accent2"/>
            </a:solidFill>
            <a:round/>
            <a:headEnd/>
            <a:tailEnd/>
          </a:ln>
        </p:spPr>
      </p:cxnSp>
      <p:cxnSp>
        <p:nvCxnSpPr>
          <p:cNvPr id="134" name="Straight Connector 133"/>
          <p:cNvCxnSpPr/>
          <p:nvPr/>
        </p:nvCxnSpPr>
        <p:spPr bwMode="auto">
          <a:xfrm flipV="1">
            <a:off x="3208338" y="2924175"/>
            <a:ext cx="258762" cy="0"/>
          </a:xfrm>
          <a:prstGeom prst="line">
            <a:avLst/>
          </a:prstGeom>
          <a:noFill/>
          <a:ln w="28575" cap="flat" cmpd="sng" algn="ctr">
            <a:solidFill>
              <a:schemeClr val="accent3"/>
            </a:solidFill>
            <a:prstDash val="solid"/>
            <a:round/>
            <a:headEnd type="none" w="med" len="med"/>
            <a:tailEnd type="none" w="med" len="med"/>
          </a:ln>
          <a:effectLst/>
        </p:spPr>
      </p:cxnSp>
      <p:sp>
        <p:nvSpPr>
          <p:cNvPr id="42075" name="TextBox 4"/>
          <p:cNvSpPr txBox="1">
            <a:spLocks noChangeArrowheads="1"/>
          </p:cNvSpPr>
          <p:nvPr/>
        </p:nvSpPr>
        <p:spPr bwMode="auto">
          <a:xfrm>
            <a:off x="284163" y="6145213"/>
            <a:ext cx="8562975" cy="523875"/>
          </a:xfrm>
          <a:prstGeom prst="rect">
            <a:avLst/>
          </a:prstGeom>
          <a:noFill/>
          <a:ln w="9525">
            <a:noFill/>
            <a:miter lim="800000"/>
            <a:headEnd/>
            <a:tailEnd/>
          </a:ln>
        </p:spPr>
        <p:txBody>
          <a:bodyPr>
            <a:spAutoFit/>
          </a:bodyPr>
          <a:lstStyle/>
          <a:p>
            <a:pPr eaLnBrk="1" hangingPunct="1">
              <a:buClr>
                <a:srgbClr val="2B85B8"/>
              </a:buClr>
              <a:buFont typeface="Arial" charset="0"/>
              <a:buNone/>
            </a:pPr>
            <a:r>
              <a:rPr lang="en-US" altLang="en-US" sz="1400" b="0">
                <a:solidFill>
                  <a:srgbClr val="CDCDCF"/>
                </a:solidFill>
                <a:cs typeface="Arial" charset="0"/>
              </a:rPr>
              <a:t>1. Grant RM, et al. N Engl J Med. 2010;363: 2587-2599. </a:t>
            </a:r>
          </a:p>
          <a:p>
            <a:pPr eaLnBrk="1" hangingPunct="1">
              <a:buClr>
                <a:srgbClr val="2B85B8"/>
              </a:buClr>
              <a:buFont typeface="Arial" charset="0"/>
              <a:buNone/>
            </a:pPr>
            <a:r>
              <a:rPr lang="en-US" altLang="en-US" sz="1400" b="0">
                <a:solidFill>
                  <a:srgbClr val="CDCDCF"/>
                </a:solidFill>
                <a:cs typeface="Arial" charset="0"/>
              </a:rPr>
              <a:t>2. Baeten JM, et al. N Engl J Med. 2012;367:399-410. </a:t>
            </a:r>
          </a:p>
        </p:txBody>
      </p:sp>
      <p:cxnSp>
        <p:nvCxnSpPr>
          <p:cNvPr id="42076" name="Straight Connector 75"/>
          <p:cNvCxnSpPr>
            <a:cxnSpLocks noChangeShapeType="1"/>
          </p:cNvCxnSpPr>
          <p:nvPr/>
        </p:nvCxnSpPr>
        <p:spPr bwMode="auto">
          <a:xfrm>
            <a:off x="5445125" y="2976563"/>
            <a:ext cx="0" cy="2157412"/>
          </a:xfrm>
          <a:prstGeom prst="line">
            <a:avLst/>
          </a:prstGeom>
          <a:noFill/>
          <a:ln w="28575">
            <a:solidFill>
              <a:schemeClr val="tx1"/>
            </a:solidFill>
            <a:round/>
            <a:headEnd/>
            <a:tailEnd/>
          </a:ln>
        </p:spPr>
      </p:cxn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altLang="en-US" smtClean="0"/>
              <a:t>Pregnancy </a:t>
            </a:r>
          </a:p>
        </p:txBody>
      </p:sp>
      <p:sp>
        <p:nvSpPr>
          <p:cNvPr id="43011" name="Content Placeholder 2"/>
          <p:cNvSpPr>
            <a:spLocks noGrp="1"/>
          </p:cNvSpPr>
          <p:nvPr>
            <p:ph idx="1"/>
          </p:nvPr>
        </p:nvSpPr>
        <p:spPr/>
        <p:txBody>
          <a:bodyPr/>
          <a:lstStyle/>
          <a:p>
            <a:r>
              <a:rPr lang="en-US" altLang="en-US" smtClean="0"/>
              <a:t>PrEP use at conception and during pregnancy by the uninfected partner may offer an additional tool to reduce the risk of sexual HIV acquisition</a:t>
            </a:r>
            <a:r>
              <a:rPr lang="en-US" altLang="en-US" baseline="30000" smtClean="0"/>
              <a:t>[1]</a:t>
            </a:r>
          </a:p>
          <a:p>
            <a:r>
              <a:rPr lang="en-US" altLang="en-US" smtClean="0"/>
              <a:t>Data directly related to the safety of PrEP use for a developing fetus are limited</a:t>
            </a:r>
          </a:p>
          <a:p>
            <a:r>
              <a:rPr lang="en-US" altLang="en-US" smtClean="0"/>
              <a:t>Potential risks and limited information should be discussed</a:t>
            </a:r>
          </a:p>
          <a:p>
            <a:r>
              <a:rPr lang="en-US" altLang="en-US" smtClean="0"/>
              <a:t>TDF and FTC are classified as FDA Pregnancy Category B medications</a:t>
            </a:r>
            <a:r>
              <a:rPr lang="en-US" altLang="en-US" baseline="30000" smtClean="0"/>
              <a:t>[2]</a:t>
            </a:r>
          </a:p>
        </p:txBody>
      </p:sp>
      <p:sp>
        <p:nvSpPr>
          <p:cNvPr id="43012" name="Rectangle 3"/>
          <p:cNvSpPr>
            <a:spLocks noChangeArrowheads="1"/>
          </p:cNvSpPr>
          <p:nvPr/>
        </p:nvSpPr>
        <p:spPr bwMode="auto">
          <a:xfrm>
            <a:off x="284163" y="6354763"/>
            <a:ext cx="8101012" cy="307975"/>
          </a:xfrm>
          <a:prstGeom prst="rect">
            <a:avLst/>
          </a:prstGeom>
          <a:noFill/>
          <a:ln w="9525">
            <a:noFill/>
            <a:miter lim="800000"/>
            <a:headEnd/>
            <a:tailEnd/>
          </a:ln>
        </p:spPr>
        <p:txBody>
          <a:bodyPr>
            <a:spAutoFit/>
          </a:bodyPr>
          <a:lstStyle/>
          <a:p>
            <a:pPr eaLnBrk="1" hangingPunct="1"/>
            <a:r>
              <a:rPr lang="en-US" altLang="en-US" sz="1400" b="0">
                <a:solidFill>
                  <a:schemeClr val="bg2"/>
                </a:solidFill>
                <a:cs typeface="Arial" charset="0"/>
              </a:rPr>
              <a:t>1. CDC. PrEP Guideline. 2014. 2. DHHS. HIV Perinatal Guideline. 2014.</a:t>
            </a:r>
            <a:endParaRPr lang="en-US" altLang="en-US" sz="1400">
              <a:solidFill>
                <a:schemeClr val="bg2"/>
              </a:solidFill>
              <a:cs typeface="Arial"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Stopping PrEP</a:t>
            </a:r>
          </a:p>
        </p:txBody>
      </p:sp>
      <p:sp>
        <p:nvSpPr>
          <p:cNvPr id="44035" name="Content Placeholder 2"/>
          <p:cNvSpPr>
            <a:spLocks noGrp="1"/>
          </p:cNvSpPr>
          <p:nvPr>
            <p:ph idx="1"/>
          </p:nvPr>
        </p:nvSpPr>
        <p:spPr/>
        <p:txBody>
          <a:bodyPr/>
          <a:lstStyle/>
          <a:p>
            <a:pPr>
              <a:spcAft>
                <a:spcPts val="300"/>
              </a:spcAft>
            </a:pPr>
            <a:r>
              <a:rPr lang="en-US" altLang="en-US" smtClean="0"/>
              <a:t>Lack of guidance on when to stop PrEP in relationship to exposures</a:t>
            </a:r>
          </a:p>
          <a:p>
            <a:pPr>
              <a:spcAft>
                <a:spcPts val="300"/>
              </a:spcAft>
            </a:pPr>
            <a:r>
              <a:rPr lang="en-US" altLang="en-US" smtClean="0"/>
              <a:t>Reasons to stop PrEP:</a:t>
            </a:r>
          </a:p>
          <a:p>
            <a:pPr lvl="1">
              <a:spcAft>
                <a:spcPts val="300"/>
              </a:spcAft>
            </a:pPr>
            <a:r>
              <a:rPr lang="en-US" altLang="en-US" smtClean="0"/>
              <a:t>Evidence of HIV infection</a:t>
            </a:r>
          </a:p>
          <a:p>
            <a:pPr lvl="1">
              <a:spcAft>
                <a:spcPts val="300"/>
              </a:spcAft>
            </a:pPr>
            <a:r>
              <a:rPr lang="en-US" altLang="en-US" smtClean="0"/>
              <a:t>Pregnancy</a:t>
            </a:r>
          </a:p>
          <a:p>
            <a:pPr lvl="1">
              <a:spcAft>
                <a:spcPts val="300"/>
              </a:spcAft>
            </a:pPr>
            <a:r>
              <a:rPr lang="en-US" altLang="en-US" smtClean="0"/>
              <a:t>Adverse events</a:t>
            </a:r>
          </a:p>
          <a:p>
            <a:pPr lvl="1">
              <a:spcAft>
                <a:spcPts val="300"/>
              </a:spcAft>
            </a:pPr>
            <a:r>
              <a:rPr lang="en-US" altLang="en-US" smtClean="0"/>
              <a:t>Chronic nonadherence</a:t>
            </a:r>
          </a:p>
          <a:p>
            <a:pPr lvl="1">
              <a:spcAft>
                <a:spcPts val="300"/>
              </a:spcAft>
            </a:pPr>
            <a:r>
              <a:rPr lang="en-US" altLang="en-US" smtClean="0"/>
              <a:t>Patient choice</a:t>
            </a:r>
          </a:p>
          <a:p>
            <a:pPr>
              <a:spcAft>
                <a:spcPts val="300"/>
              </a:spcAft>
            </a:pPr>
            <a:r>
              <a:rPr lang="en-US" altLang="en-US" smtClean="0"/>
              <a:t>If resuming PrEP after stopping, repeat standard pre-PrEP evaluation</a:t>
            </a:r>
          </a:p>
        </p:txBody>
      </p:sp>
      <p:sp>
        <p:nvSpPr>
          <p:cNvPr id="44036" name="Rectangle 3"/>
          <p:cNvSpPr>
            <a:spLocks noChangeArrowheads="1"/>
          </p:cNvSpPr>
          <p:nvPr/>
        </p:nvSpPr>
        <p:spPr bwMode="auto">
          <a:xfrm>
            <a:off x="284163" y="6354763"/>
            <a:ext cx="8101012" cy="307975"/>
          </a:xfrm>
          <a:prstGeom prst="rect">
            <a:avLst/>
          </a:prstGeom>
          <a:noFill/>
          <a:ln w="9525">
            <a:noFill/>
            <a:miter lim="800000"/>
            <a:headEnd/>
            <a:tailEnd/>
          </a:ln>
        </p:spPr>
        <p:txBody>
          <a:bodyPr>
            <a:spAutoFit/>
          </a:bodyPr>
          <a:lstStyle/>
          <a:p>
            <a:pPr eaLnBrk="1" hangingPunct="1"/>
            <a:r>
              <a:rPr lang="en-US" altLang="en-US" sz="1400" b="0">
                <a:solidFill>
                  <a:schemeClr val="bg2"/>
                </a:solidFill>
                <a:cs typeface="Arial" charset="0"/>
              </a:rPr>
              <a:t>CDC. PrEP Guideline. 2014.</a:t>
            </a:r>
            <a:endParaRPr lang="en-US" altLang="en-US" sz="1400">
              <a:solidFill>
                <a:schemeClr val="bg2"/>
              </a:solidFill>
              <a:cs typeface="Arial"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title"/>
          </p:nvPr>
        </p:nvSpPr>
        <p:spPr>
          <a:xfrm>
            <a:off x="385763" y="330200"/>
            <a:ext cx="8462962" cy="5251450"/>
          </a:xfrm>
        </p:spPr>
        <p:txBody>
          <a:bodyPr/>
          <a:lstStyle/>
          <a:p>
            <a:r>
              <a:rPr lang="en-US" altLang="en-US" smtClean="0"/>
              <a:t>Conclusions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p:txBody>
          <a:bodyPr/>
          <a:lstStyle/>
          <a:p>
            <a:r>
              <a:rPr lang="en-US" altLang="en-US" smtClean="0"/>
              <a:t>Faculty Disclosures </a:t>
            </a:r>
          </a:p>
        </p:txBody>
      </p:sp>
      <p:sp>
        <p:nvSpPr>
          <p:cNvPr id="5" name="Content Placeholder 4"/>
          <p:cNvSpPr>
            <a:spLocks noGrp="1"/>
          </p:cNvSpPr>
          <p:nvPr>
            <p:ph idx="1"/>
          </p:nvPr>
        </p:nvSpPr>
        <p:spPr/>
        <p:txBody>
          <a:bodyPr/>
          <a:lstStyle/>
          <a:p>
            <a:pPr marL="0" indent="0">
              <a:buFont typeface="Wingdings" charset="0"/>
              <a:buNone/>
              <a:defRPr/>
            </a:pPr>
            <a:r>
              <a:rPr lang="fi-FI" b="1" dirty="0" smtClean="0">
                <a:solidFill>
                  <a:schemeClr val="accent3"/>
                </a:solidFill>
                <a:ea typeface="ＭＳ Ｐゴシック" charset="0"/>
              </a:rPr>
              <a:t>Marcy S. Gelman, RN, MSN, MPH</a:t>
            </a:r>
            <a:r>
              <a:rPr lang="en-US" dirty="0" smtClean="0">
                <a:ea typeface="ＭＳ Ｐゴシック" charset="0"/>
              </a:rPr>
              <a:t>, has no significant financial relationships to disclose.</a:t>
            </a:r>
          </a:p>
          <a:p>
            <a:pPr marL="0" indent="0">
              <a:buFont typeface="Wingdings" pitchFamily="2" charset="2"/>
              <a:buNone/>
              <a:defRPr/>
            </a:pPr>
            <a:r>
              <a:rPr lang="en-US" b="1" dirty="0" smtClean="0">
                <a:solidFill>
                  <a:schemeClr val="accent3"/>
                </a:solidFill>
                <a:ea typeface="ＭＳ Ｐゴシック" charset="0"/>
              </a:rPr>
              <a:t>Kevin M. O’Hara, PA, </a:t>
            </a:r>
            <a:r>
              <a:rPr lang="en-US" dirty="0" smtClean="0">
                <a:ea typeface="ＭＳ Ｐゴシック" charset="0"/>
              </a:rPr>
              <a:t>has disclosed that he has ownership interest in </a:t>
            </a:r>
            <a:r>
              <a:rPr lang="en-US" dirty="0" err="1" smtClean="0">
                <a:ea typeface="ＭＳ Ｐゴシック" charset="0"/>
              </a:rPr>
              <a:t>AbbVie</a:t>
            </a:r>
            <a:r>
              <a:rPr lang="en-US" dirty="0" smtClean="0">
                <a:ea typeface="ＭＳ Ｐゴシック" charset="0"/>
              </a:rPr>
              <a:t> and Gilead Sciences.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smtClean="0"/>
              <a:t>Conclusions</a:t>
            </a:r>
          </a:p>
        </p:txBody>
      </p:sp>
      <p:sp>
        <p:nvSpPr>
          <p:cNvPr id="46083" name="Content Placeholder 2"/>
          <p:cNvSpPr>
            <a:spLocks noGrp="1"/>
          </p:cNvSpPr>
          <p:nvPr>
            <p:ph idx="1"/>
          </p:nvPr>
        </p:nvSpPr>
        <p:spPr/>
        <p:txBody>
          <a:bodyPr/>
          <a:lstStyle/>
          <a:p>
            <a:r>
              <a:rPr lang="en-US" altLang="en-US" smtClean="0"/>
              <a:t>PrEP is recommended as one prevention option for sexually active MSM, heterosexual men and women, IDU at substantial risk of HIV acquisition</a:t>
            </a:r>
          </a:p>
          <a:p>
            <a:r>
              <a:rPr lang="en-US" altLang="en-US" smtClean="0"/>
              <a:t>Adherence is a key factor in PrEP efficacy</a:t>
            </a:r>
          </a:p>
          <a:p>
            <a:r>
              <a:rPr lang="en-US" altLang="en-US" smtClean="0"/>
              <a:t>Before prescribing PrEP, acute and chronic HIV infection must be excluded, and the patient assessed for comorbidities that may present health risks</a:t>
            </a:r>
          </a:p>
          <a:p>
            <a:r>
              <a:rPr lang="en-US" altLang="en-US" smtClean="0"/>
              <a:t>The recommended PrEP regimen is fixed-dose TDF/FTC</a:t>
            </a:r>
          </a:p>
          <a:p>
            <a:r>
              <a:rPr lang="en-US" altLang="en-US" smtClean="0"/>
              <a:t>Patients prescribed PrEP should return for follow-up visits at least every 3 mos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Resources for Healthcare Professionals</a:t>
            </a:r>
          </a:p>
        </p:txBody>
      </p:sp>
      <p:sp>
        <p:nvSpPr>
          <p:cNvPr id="47107" name="Content Placeholder 2"/>
          <p:cNvSpPr>
            <a:spLocks noGrp="1"/>
          </p:cNvSpPr>
          <p:nvPr>
            <p:ph idx="1"/>
          </p:nvPr>
        </p:nvSpPr>
        <p:spPr/>
        <p:txBody>
          <a:bodyPr/>
          <a:lstStyle/>
          <a:p>
            <a:r>
              <a:rPr lang="en-US" altLang="en-US" smtClean="0"/>
              <a:t>CDC PrEP Guideline: Clinical Providers’ Supplement</a:t>
            </a:r>
            <a:r>
              <a:rPr lang="en-US" altLang="en-US" baseline="30000" smtClean="0"/>
              <a:t>[1]</a:t>
            </a:r>
            <a:r>
              <a:rPr lang="en-US" altLang="en-US" smtClean="0"/>
              <a:t> </a:t>
            </a:r>
          </a:p>
          <a:p>
            <a:pPr lvl="1"/>
            <a:r>
              <a:rPr lang="en-US" altLang="en-US" smtClean="0"/>
              <a:t>Patient information sheets</a:t>
            </a:r>
          </a:p>
          <a:p>
            <a:pPr lvl="1"/>
            <a:r>
              <a:rPr lang="en-US" altLang="en-US" smtClean="0"/>
              <a:t>Patient/provider checklist</a:t>
            </a:r>
          </a:p>
          <a:p>
            <a:pPr lvl="1"/>
            <a:r>
              <a:rPr lang="en-US" altLang="en-US" smtClean="0"/>
              <a:t>MSM risk index screening tool</a:t>
            </a:r>
          </a:p>
          <a:p>
            <a:r>
              <a:rPr lang="en-US" altLang="en-US" smtClean="0"/>
              <a:t>Centers for Disease Control and Prevention</a:t>
            </a:r>
            <a:r>
              <a:rPr lang="en-US" altLang="en-US" baseline="30000" smtClean="0"/>
              <a:t>[2]</a:t>
            </a:r>
          </a:p>
          <a:p>
            <a:pPr lvl="1"/>
            <a:r>
              <a:rPr lang="en-US" altLang="en-US" smtClean="0"/>
              <a:t>PrEP patient information sheets</a:t>
            </a:r>
          </a:p>
        </p:txBody>
      </p:sp>
      <p:sp>
        <p:nvSpPr>
          <p:cNvPr id="47108" name="TextBox 3"/>
          <p:cNvSpPr txBox="1">
            <a:spLocks noChangeArrowheads="1"/>
          </p:cNvSpPr>
          <p:nvPr/>
        </p:nvSpPr>
        <p:spPr bwMode="auto">
          <a:xfrm>
            <a:off x="284163" y="6354763"/>
            <a:ext cx="7788275" cy="307975"/>
          </a:xfrm>
          <a:prstGeom prst="rect">
            <a:avLst/>
          </a:prstGeom>
          <a:noFill/>
          <a:ln w="9525">
            <a:noFill/>
            <a:miter lim="800000"/>
            <a:headEnd/>
            <a:tailEnd/>
          </a:ln>
        </p:spPr>
        <p:txBody>
          <a:bodyPr wrap="none">
            <a:spAutoFit/>
          </a:bodyPr>
          <a:lstStyle/>
          <a:p>
            <a:pPr eaLnBrk="1" hangingPunct="1"/>
            <a:r>
              <a:rPr lang="en-US" altLang="en-US" sz="1400" b="0">
                <a:solidFill>
                  <a:schemeClr val="bg2"/>
                </a:solidFill>
                <a:cs typeface="Arial" charset="0"/>
              </a:rPr>
              <a:t>1. http://www.cdc.gov/hiv/pdf/PrEPProviderSupplement2014.pdf. 2. http://www.cdc.gov/hiv/prep/.</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0"/>
          <p:cNvSpPr>
            <a:spLocks noGrp="1" noChangeArrowheads="1"/>
          </p:cNvSpPr>
          <p:nvPr>
            <p:ph type="title"/>
          </p:nvPr>
        </p:nvSpPr>
        <p:spPr bwMode="gray">
          <a:xfrm>
            <a:off x="382588" y="330200"/>
            <a:ext cx="8464550" cy="1584325"/>
          </a:xfrm>
          <a:noFill/>
        </p:spPr>
        <p:txBody>
          <a:bodyPr/>
          <a:lstStyle/>
          <a:p>
            <a:pPr eaLnBrk="1" hangingPunct="1"/>
            <a:r>
              <a:rPr lang="en-US" altLang="en-US" smtClean="0"/>
              <a:t>Go Online for More Educational Content on PrEP in HIV!</a:t>
            </a:r>
          </a:p>
        </p:txBody>
      </p:sp>
      <p:sp>
        <p:nvSpPr>
          <p:cNvPr id="39940" name="Rectangle 2"/>
          <p:cNvSpPr>
            <a:spLocks noGrp="1" noChangeArrowheads="1"/>
          </p:cNvSpPr>
          <p:nvPr>
            <p:ph sz="quarter" idx="10"/>
          </p:nvPr>
        </p:nvSpPr>
        <p:spPr>
          <a:xfrm>
            <a:off x="385763" y="1914525"/>
            <a:ext cx="8462962" cy="2605088"/>
          </a:xfrm>
        </p:spPr>
        <p:txBody>
          <a:bodyPr/>
          <a:lstStyle/>
          <a:p>
            <a:pPr eaLnBrk="1" hangingPunct="1">
              <a:buClr>
                <a:schemeClr val="accent6"/>
              </a:buClr>
              <a:defRPr/>
            </a:pPr>
            <a:r>
              <a:rPr lang="en-US" dirty="0" smtClean="0">
                <a:solidFill>
                  <a:schemeClr val="hlink"/>
                </a:solidFill>
              </a:rPr>
              <a:t>Interactive Virtual Presentation</a:t>
            </a:r>
            <a:r>
              <a:rPr lang="en-US" b="0" dirty="0" smtClean="0">
                <a:solidFill>
                  <a:srgbClr val="F8F45A">
                    <a:lumMod val="20000"/>
                    <a:lumOff val="80000"/>
                  </a:srgbClr>
                </a:solidFill>
              </a:rPr>
              <a:t> </a:t>
            </a:r>
            <a:r>
              <a:rPr lang="en-US" b="0" dirty="0">
                <a:solidFill>
                  <a:srgbClr val="F8F45A">
                    <a:lumMod val="20000"/>
                    <a:lumOff val="80000"/>
                  </a:srgbClr>
                </a:solidFill>
              </a:rPr>
              <a:t>featuring streaming narration of these slides and case studies illustrating </a:t>
            </a:r>
            <a:r>
              <a:rPr lang="en-US" b="0" dirty="0" err="1" smtClean="0">
                <a:solidFill>
                  <a:srgbClr val="F8F45A">
                    <a:lumMod val="20000"/>
                    <a:lumOff val="80000"/>
                  </a:srgbClr>
                </a:solidFill>
              </a:rPr>
              <a:t>PrEP</a:t>
            </a:r>
            <a:r>
              <a:rPr lang="en-US" b="0" dirty="0" smtClean="0">
                <a:solidFill>
                  <a:srgbClr val="F8F45A">
                    <a:lumMod val="20000"/>
                    <a:lumOff val="80000"/>
                  </a:srgbClr>
                </a:solidFill>
              </a:rPr>
              <a:t> decisions by </a:t>
            </a:r>
            <a:r>
              <a:rPr lang="en-US" b="0" dirty="0">
                <a:solidFill>
                  <a:srgbClr val="F8F45A">
                    <a:lumMod val="20000"/>
                    <a:lumOff val="80000"/>
                  </a:srgbClr>
                </a:solidFill>
              </a:rPr>
              <a:t>expert </a:t>
            </a:r>
            <a:r>
              <a:rPr lang="en-US" b="0" dirty="0" smtClean="0">
                <a:solidFill>
                  <a:srgbClr val="F8F45A">
                    <a:lumMod val="20000"/>
                    <a:lumOff val="80000"/>
                  </a:srgbClr>
                </a:solidFill>
              </a:rPr>
              <a:t>faculty </a:t>
            </a:r>
            <a:r>
              <a:rPr lang="en-US" b="0" dirty="0">
                <a:solidFill>
                  <a:srgbClr val="F8F45A">
                    <a:lumMod val="20000"/>
                    <a:lumOff val="80000"/>
                  </a:srgbClr>
                </a:solidFill>
              </a:rPr>
              <a:t>Marcy S. </a:t>
            </a:r>
            <a:r>
              <a:rPr lang="en-US" b="0" dirty="0" err="1">
                <a:solidFill>
                  <a:srgbClr val="F8F45A">
                    <a:lumMod val="20000"/>
                    <a:lumOff val="80000"/>
                  </a:srgbClr>
                </a:solidFill>
              </a:rPr>
              <a:t>Gelman</a:t>
            </a:r>
            <a:r>
              <a:rPr lang="en-US" b="0" dirty="0">
                <a:solidFill>
                  <a:srgbClr val="F8F45A">
                    <a:lumMod val="20000"/>
                    <a:lumOff val="80000"/>
                  </a:srgbClr>
                </a:solidFill>
              </a:rPr>
              <a:t>, RN, MSN, MPH, and Kevin M. O’Hara, </a:t>
            </a:r>
            <a:r>
              <a:rPr lang="en-US" b="0" dirty="0" smtClean="0">
                <a:solidFill>
                  <a:srgbClr val="F8F45A">
                    <a:lumMod val="20000"/>
                    <a:lumOff val="80000"/>
                  </a:srgbClr>
                </a:solidFill>
              </a:rPr>
              <a:t>PA</a:t>
            </a:r>
          </a:p>
          <a:p>
            <a:pPr eaLnBrk="1" hangingPunct="1">
              <a:buClr>
                <a:schemeClr val="accent6"/>
              </a:buClr>
              <a:defRPr/>
            </a:pPr>
            <a:r>
              <a:rPr lang="en-US" dirty="0" err="1" smtClean="0"/>
              <a:t>ClinicalThought</a:t>
            </a:r>
            <a:r>
              <a:rPr lang="en-US" dirty="0" smtClean="0"/>
              <a:t>™ </a:t>
            </a:r>
            <a:r>
              <a:rPr lang="en-US" b="0" dirty="0" smtClean="0">
                <a:solidFill>
                  <a:schemeClr val="tx2">
                    <a:lumMod val="20000"/>
                    <a:lumOff val="80000"/>
                  </a:schemeClr>
                </a:solidFill>
              </a:rPr>
              <a:t>with expert faculty</a:t>
            </a:r>
            <a:br>
              <a:rPr lang="en-US" b="0" dirty="0" smtClean="0">
                <a:solidFill>
                  <a:schemeClr val="tx2">
                    <a:lumMod val="20000"/>
                    <a:lumOff val="80000"/>
                  </a:schemeClr>
                </a:solidFill>
              </a:rPr>
            </a:br>
            <a:r>
              <a:rPr lang="en-US" b="0" dirty="0" smtClean="0">
                <a:solidFill>
                  <a:schemeClr val="tx2">
                    <a:lumMod val="20000"/>
                    <a:lumOff val="80000"/>
                  </a:schemeClr>
                </a:solidFill>
              </a:rPr>
              <a:t>commentaries on </a:t>
            </a:r>
            <a:r>
              <a:rPr lang="en-US" b="0" dirty="0" err="1" smtClean="0">
                <a:solidFill>
                  <a:schemeClr val="tx2">
                    <a:lumMod val="20000"/>
                    <a:lumOff val="80000"/>
                  </a:schemeClr>
                </a:solidFill>
              </a:rPr>
              <a:t>PrEP</a:t>
            </a:r>
            <a:r>
              <a:rPr lang="en-US" b="0" dirty="0" smtClean="0">
                <a:solidFill>
                  <a:schemeClr val="tx2">
                    <a:lumMod val="20000"/>
                    <a:lumOff val="80000"/>
                  </a:schemeClr>
                </a:solidFill>
              </a:rPr>
              <a:t> in HIV</a:t>
            </a:r>
          </a:p>
        </p:txBody>
      </p:sp>
      <p:sp>
        <p:nvSpPr>
          <p:cNvPr id="11" name="Content Placeholder 10"/>
          <p:cNvSpPr>
            <a:spLocks noGrp="1"/>
          </p:cNvSpPr>
          <p:nvPr>
            <p:ph sz="quarter" idx="11"/>
          </p:nvPr>
        </p:nvSpPr>
        <p:spPr>
          <a:xfrm>
            <a:off x="385763" y="4856163"/>
            <a:ext cx="8462962" cy="1155700"/>
          </a:xfrm>
        </p:spPr>
        <p:txBody>
          <a:bodyPr/>
          <a:lstStyle/>
          <a:p>
            <a:pPr>
              <a:buClr>
                <a:schemeClr val="accent6"/>
              </a:buClr>
              <a:defRPr/>
            </a:pPr>
            <a:r>
              <a:rPr lang="en-US" u="sng" dirty="0" smtClean="0">
                <a:solidFill>
                  <a:schemeClr val="accent3"/>
                </a:solidFill>
                <a:hlinkClick r:id="rId3"/>
              </a:rPr>
              <a:t>clinicaloptions.com/midlevel</a:t>
            </a:r>
            <a:endParaRPr lang="en-US" u="sng" dirty="0">
              <a:solidFill>
                <a:schemeClr val="accent3"/>
              </a:solidFill>
            </a:endParaRPr>
          </a:p>
        </p:txBody>
      </p:sp>
      <p:sp>
        <p:nvSpPr>
          <p:cNvPr id="48133" name="Rectangle 3"/>
          <p:cNvSpPr>
            <a:spLocks noChangeArrowheads="1"/>
          </p:cNvSpPr>
          <p:nvPr/>
        </p:nvSpPr>
        <p:spPr bwMode="auto">
          <a:xfrm>
            <a:off x="5318125" y="6346825"/>
            <a:ext cx="184150" cy="457200"/>
          </a:xfrm>
          <a:prstGeom prst="rect">
            <a:avLst/>
          </a:prstGeom>
          <a:noFill/>
          <a:ln w="9525">
            <a:noFill/>
            <a:miter lim="800000"/>
            <a:headEnd/>
            <a:tailEnd/>
          </a:ln>
        </p:spPr>
        <p:txBody>
          <a:bodyPr wrap="none">
            <a:spAutoFit/>
          </a:bodyPr>
          <a:lstStyle/>
          <a:p>
            <a:endParaRPr lang="en-GB" altLang="en-US" sz="2400">
              <a:solidFill>
                <a:srgbClr val="FFFFFF"/>
              </a:solidFill>
              <a:latin typeface="Times"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title"/>
          </p:nvPr>
        </p:nvSpPr>
        <p:spPr>
          <a:xfrm>
            <a:off x="385763" y="330200"/>
            <a:ext cx="8462962" cy="5251450"/>
          </a:xfrm>
        </p:spPr>
        <p:txBody>
          <a:bodyPr/>
          <a:lstStyle/>
          <a:p>
            <a:r>
              <a:rPr lang="en-US" altLang="en-US" smtClean="0"/>
              <a:t>Introduction to the Use of PrEP in Clinical Practice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HIV/AIDS in the United States and Worldwide</a:t>
            </a:r>
          </a:p>
        </p:txBody>
      </p:sp>
      <p:sp>
        <p:nvSpPr>
          <p:cNvPr id="11267" name="Content Placeholder 2"/>
          <p:cNvSpPr>
            <a:spLocks noGrp="1"/>
          </p:cNvSpPr>
          <p:nvPr>
            <p:ph idx="1"/>
          </p:nvPr>
        </p:nvSpPr>
        <p:spPr>
          <a:xfrm>
            <a:off x="385763" y="1828800"/>
            <a:ext cx="8455025" cy="4316413"/>
          </a:xfrm>
        </p:spPr>
        <p:txBody>
          <a:bodyPr/>
          <a:lstStyle/>
          <a:p>
            <a:r>
              <a:rPr lang="en-US" altLang="en-US" sz="2200" smtClean="0"/>
              <a:t>Approximately 1.1 million people are living with HIV/AIDS in the United States</a:t>
            </a:r>
          </a:p>
          <a:p>
            <a:pPr lvl="1"/>
            <a:r>
              <a:rPr lang="en-US" altLang="en-US" sz="2000" smtClean="0"/>
              <a:t>An estimated 1 in 6 (15.8%) of those people are undiagnosed</a:t>
            </a:r>
          </a:p>
          <a:p>
            <a:pPr lvl="1"/>
            <a:r>
              <a:rPr lang="en-US" altLang="en-US" sz="2000" smtClean="0"/>
              <a:t>Since the start of the epidemic, 636,000 people have died of AIDS</a:t>
            </a:r>
          </a:p>
          <a:p>
            <a:pPr lvl="1"/>
            <a:r>
              <a:rPr lang="en-US" altLang="en-US" sz="2000" smtClean="0"/>
              <a:t>An estimated 50,000 new HIV infections occur in the US every yr</a:t>
            </a:r>
          </a:p>
          <a:p>
            <a:r>
              <a:rPr lang="en-US" altLang="en-US" sz="2200" smtClean="0"/>
              <a:t>More than 35 million people are living with HIV/AIDS worldwide, of whom 3.3 million are younger than 15 yrs of age</a:t>
            </a:r>
          </a:p>
          <a:p>
            <a:pPr lvl="1"/>
            <a:r>
              <a:rPr lang="en-US" altLang="en-US" sz="2000" smtClean="0"/>
              <a:t>In 2012, an estimated 2.3 million people were newly infected with HIV</a:t>
            </a:r>
          </a:p>
        </p:txBody>
      </p:sp>
      <p:sp>
        <p:nvSpPr>
          <p:cNvPr id="11268" name="Text Box 5"/>
          <p:cNvSpPr txBox="1">
            <a:spLocks noChangeArrowheads="1"/>
          </p:cNvSpPr>
          <p:nvPr/>
        </p:nvSpPr>
        <p:spPr bwMode="auto">
          <a:xfrm>
            <a:off x="284163" y="6145213"/>
            <a:ext cx="8562975" cy="522287"/>
          </a:xfrm>
          <a:prstGeom prst="rect">
            <a:avLst/>
          </a:prstGeom>
          <a:noFill/>
          <a:ln w="9525">
            <a:noFill/>
            <a:miter lim="800000"/>
            <a:headEnd/>
            <a:tailEnd/>
          </a:ln>
        </p:spPr>
        <p:txBody>
          <a:bodyPr>
            <a:spAutoFit/>
          </a:bodyPr>
          <a:lstStyle/>
          <a:p>
            <a:pPr eaLnBrk="1" hangingPunct="1">
              <a:spcBef>
                <a:spcPct val="50000"/>
              </a:spcBef>
            </a:pPr>
            <a:r>
              <a:rPr lang="en-US" altLang="en-US" sz="1400" b="0">
                <a:solidFill>
                  <a:schemeClr val="bg2"/>
                </a:solidFill>
                <a:cs typeface="Arial" charset="0"/>
              </a:rPr>
              <a:t>CDC. HIV Surveillance Report. 2013;18(no.5). CDC. HIV Surveillance Report, 2011; vol. 23.</a:t>
            </a:r>
            <a:br>
              <a:rPr lang="en-US" altLang="en-US" sz="1400" b="0">
                <a:solidFill>
                  <a:schemeClr val="bg2"/>
                </a:solidFill>
                <a:cs typeface="Arial" charset="0"/>
              </a:rPr>
            </a:br>
            <a:r>
              <a:rPr lang="en-US" altLang="en-US" sz="1400" b="0">
                <a:solidFill>
                  <a:schemeClr val="bg2"/>
                </a:solidFill>
                <a:cs typeface="Arial" charset="0"/>
              </a:rPr>
              <a:t>UNAIDS Report On the Global AIDS Epidemic 2013.</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The Need for HIV Prevention: Continued HIV Risk in the US</a:t>
            </a:r>
          </a:p>
        </p:txBody>
      </p:sp>
      <p:sp>
        <p:nvSpPr>
          <p:cNvPr id="12291" name="Content Placeholder 62"/>
          <p:cNvSpPr>
            <a:spLocks noGrp="1"/>
          </p:cNvSpPr>
          <p:nvPr>
            <p:ph idx="1"/>
          </p:nvPr>
        </p:nvSpPr>
        <p:spPr>
          <a:xfrm>
            <a:off x="385763" y="1828800"/>
            <a:ext cx="8455025" cy="809625"/>
          </a:xfrm>
        </p:spPr>
        <p:txBody>
          <a:bodyPr/>
          <a:lstStyle/>
          <a:p>
            <a:r>
              <a:rPr lang="en-US" altLang="en-US" smtClean="0"/>
              <a:t>Estimated new HIV infections in the United States for the most affected subpopulations, 2008-2011</a:t>
            </a:r>
          </a:p>
        </p:txBody>
      </p:sp>
      <p:sp>
        <p:nvSpPr>
          <p:cNvPr id="12292" name="Text Box 11"/>
          <p:cNvSpPr txBox="1">
            <a:spLocks noChangeArrowheads="1"/>
          </p:cNvSpPr>
          <p:nvPr/>
        </p:nvSpPr>
        <p:spPr bwMode="auto">
          <a:xfrm>
            <a:off x="285750" y="6354763"/>
            <a:ext cx="8561388" cy="307975"/>
          </a:xfrm>
          <a:prstGeom prst="rect">
            <a:avLst/>
          </a:prstGeom>
          <a:noFill/>
          <a:ln w="9525" algn="ctr">
            <a:noFill/>
            <a:miter lim="800000"/>
            <a:headEnd/>
            <a:tailEnd/>
          </a:ln>
        </p:spPr>
        <p:txBody>
          <a:bodyPr anchor="b">
            <a:spAutoFit/>
          </a:bodyPr>
          <a:lstStyle/>
          <a:p>
            <a:pPr eaLnBrk="1" hangingPunct="1"/>
            <a:r>
              <a:rPr lang="en-US" altLang="en-US" sz="1400" b="0">
                <a:solidFill>
                  <a:srgbClr val="CDCDCF"/>
                </a:solidFill>
                <a:cs typeface="Arial" charset="0"/>
              </a:rPr>
              <a:t>CDC. </a:t>
            </a:r>
            <a:r>
              <a:rPr lang="en-US" altLang="en-US" sz="1400" b="0">
                <a:solidFill>
                  <a:schemeClr val="bg2"/>
                </a:solidFill>
                <a:cs typeface="Arial" charset="0"/>
              </a:rPr>
              <a:t>HIV in the United States: </a:t>
            </a:r>
            <a:r>
              <a:rPr lang="en-US" altLang="en-US" sz="1400" b="0">
                <a:solidFill>
                  <a:srgbClr val="CDCDCF"/>
                </a:solidFill>
                <a:cs typeface="Arial" charset="0"/>
              </a:rPr>
              <a:t>2013. </a:t>
            </a:r>
          </a:p>
        </p:txBody>
      </p:sp>
      <p:cxnSp>
        <p:nvCxnSpPr>
          <p:cNvPr id="12293" name="Straight Connector 7"/>
          <p:cNvCxnSpPr>
            <a:cxnSpLocks noChangeShapeType="1"/>
          </p:cNvCxnSpPr>
          <p:nvPr/>
        </p:nvCxnSpPr>
        <p:spPr bwMode="auto">
          <a:xfrm rot="5400000">
            <a:off x="44450" y="4319588"/>
            <a:ext cx="2743200" cy="0"/>
          </a:xfrm>
          <a:prstGeom prst="line">
            <a:avLst/>
          </a:prstGeom>
          <a:noFill/>
          <a:ln w="28575" algn="ctr">
            <a:solidFill>
              <a:schemeClr val="tx1"/>
            </a:solidFill>
            <a:round/>
            <a:headEnd/>
            <a:tailEnd/>
          </a:ln>
        </p:spPr>
      </p:cxnSp>
      <p:cxnSp>
        <p:nvCxnSpPr>
          <p:cNvPr id="12294" name="Straight Connector 9"/>
          <p:cNvCxnSpPr>
            <a:cxnSpLocks noChangeShapeType="1"/>
          </p:cNvCxnSpPr>
          <p:nvPr/>
        </p:nvCxnSpPr>
        <p:spPr bwMode="auto">
          <a:xfrm>
            <a:off x="1400175" y="5686425"/>
            <a:ext cx="5338763" cy="0"/>
          </a:xfrm>
          <a:prstGeom prst="line">
            <a:avLst/>
          </a:prstGeom>
          <a:noFill/>
          <a:ln w="28575" algn="ctr">
            <a:solidFill>
              <a:schemeClr val="tx1"/>
            </a:solidFill>
            <a:round/>
            <a:headEnd/>
            <a:tailEnd/>
          </a:ln>
        </p:spPr>
      </p:cxnSp>
      <p:cxnSp>
        <p:nvCxnSpPr>
          <p:cNvPr id="12295" name="Straight Connector 11"/>
          <p:cNvCxnSpPr>
            <a:cxnSpLocks noChangeShapeType="1"/>
          </p:cNvCxnSpPr>
          <p:nvPr/>
        </p:nvCxnSpPr>
        <p:spPr bwMode="auto">
          <a:xfrm>
            <a:off x="1343025" y="2962275"/>
            <a:ext cx="63500" cy="0"/>
          </a:xfrm>
          <a:prstGeom prst="line">
            <a:avLst/>
          </a:prstGeom>
          <a:noFill/>
          <a:ln w="28575" algn="ctr">
            <a:solidFill>
              <a:schemeClr val="tx1"/>
            </a:solidFill>
            <a:round/>
            <a:headEnd/>
            <a:tailEnd/>
          </a:ln>
        </p:spPr>
      </p:cxnSp>
      <p:cxnSp>
        <p:nvCxnSpPr>
          <p:cNvPr id="12296" name="Straight Connector 12"/>
          <p:cNvCxnSpPr>
            <a:cxnSpLocks noChangeShapeType="1"/>
          </p:cNvCxnSpPr>
          <p:nvPr/>
        </p:nvCxnSpPr>
        <p:spPr bwMode="auto">
          <a:xfrm>
            <a:off x="1343025" y="3352800"/>
            <a:ext cx="63500" cy="0"/>
          </a:xfrm>
          <a:prstGeom prst="line">
            <a:avLst/>
          </a:prstGeom>
          <a:noFill/>
          <a:ln w="28575" algn="ctr">
            <a:solidFill>
              <a:schemeClr val="tx1"/>
            </a:solidFill>
            <a:round/>
            <a:headEnd/>
            <a:tailEnd/>
          </a:ln>
        </p:spPr>
      </p:cxnSp>
      <p:cxnSp>
        <p:nvCxnSpPr>
          <p:cNvPr id="12297" name="Straight Connector 13"/>
          <p:cNvCxnSpPr>
            <a:cxnSpLocks noChangeShapeType="1"/>
          </p:cNvCxnSpPr>
          <p:nvPr/>
        </p:nvCxnSpPr>
        <p:spPr bwMode="auto">
          <a:xfrm>
            <a:off x="1343025" y="4519613"/>
            <a:ext cx="63500" cy="0"/>
          </a:xfrm>
          <a:prstGeom prst="line">
            <a:avLst/>
          </a:prstGeom>
          <a:noFill/>
          <a:ln w="28575" algn="ctr">
            <a:solidFill>
              <a:schemeClr val="tx1"/>
            </a:solidFill>
            <a:round/>
            <a:headEnd/>
            <a:tailEnd/>
          </a:ln>
        </p:spPr>
      </p:cxnSp>
      <p:cxnSp>
        <p:nvCxnSpPr>
          <p:cNvPr id="12298" name="Straight Connector 14"/>
          <p:cNvCxnSpPr>
            <a:cxnSpLocks noChangeShapeType="1"/>
          </p:cNvCxnSpPr>
          <p:nvPr/>
        </p:nvCxnSpPr>
        <p:spPr bwMode="auto">
          <a:xfrm>
            <a:off x="1343025" y="4908550"/>
            <a:ext cx="63500" cy="0"/>
          </a:xfrm>
          <a:prstGeom prst="line">
            <a:avLst/>
          </a:prstGeom>
          <a:noFill/>
          <a:ln w="28575" algn="ctr">
            <a:solidFill>
              <a:schemeClr val="tx1"/>
            </a:solidFill>
            <a:round/>
            <a:headEnd/>
            <a:tailEnd/>
          </a:ln>
        </p:spPr>
      </p:cxnSp>
      <p:cxnSp>
        <p:nvCxnSpPr>
          <p:cNvPr id="12299" name="Straight Connector 15"/>
          <p:cNvCxnSpPr>
            <a:cxnSpLocks noChangeShapeType="1"/>
          </p:cNvCxnSpPr>
          <p:nvPr/>
        </p:nvCxnSpPr>
        <p:spPr bwMode="auto">
          <a:xfrm>
            <a:off x="1343025" y="5297488"/>
            <a:ext cx="63500" cy="0"/>
          </a:xfrm>
          <a:prstGeom prst="line">
            <a:avLst/>
          </a:prstGeom>
          <a:noFill/>
          <a:ln w="28575" algn="ctr">
            <a:solidFill>
              <a:schemeClr val="tx1"/>
            </a:solidFill>
            <a:round/>
            <a:headEnd/>
            <a:tailEnd/>
          </a:ln>
        </p:spPr>
      </p:cxnSp>
      <p:cxnSp>
        <p:nvCxnSpPr>
          <p:cNvPr id="12300" name="Straight Connector 16"/>
          <p:cNvCxnSpPr>
            <a:cxnSpLocks noChangeShapeType="1"/>
          </p:cNvCxnSpPr>
          <p:nvPr/>
        </p:nvCxnSpPr>
        <p:spPr bwMode="auto">
          <a:xfrm>
            <a:off x="1343025" y="5686425"/>
            <a:ext cx="63500" cy="0"/>
          </a:xfrm>
          <a:prstGeom prst="line">
            <a:avLst/>
          </a:prstGeom>
          <a:noFill/>
          <a:ln w="28575" algn="ctr">
            <a:solidFill>
              <a:schemeClr val="tx1"/>
            </a:solidFill>
            <a:round/>
            <a:headEnd/>
            <a:tailEnd/>
          </a:ln>
        </p:spPr>
      </p:cxnSp>
      <p:cxnSp>
        <p:nvCxnSpPr>
          <p:cNvPr id="12301" name="Straight Connector 17"/>
          <p:cNvCxnSpPr>
            <a:cxnSpLocks noChangeShapeType="1"/>
          </p:cNvCxnSpPr>
          <p:nvPr/>
        </p:nvCxnSpPr>
        <p:spPr bwMode="auto">
          <a:xfrm rot="5400000">
            <a:off x="1384300" y="5724525"/>
            <a:ext cx="63500" cy="0"/>
          </a:xfrm>
          <a:prstGeom prst="line">
            <a:avLst/>
          </a:prstGeom>
          <a:noFill/>
          <a:ln w="28575" algn="ctr">
            <a:solidFill>
              <a:schemeClr val="tx1"/>
            </a:solidFill>
            <a:round/>
            <a:headEnd/>
            <a:tailEnd/>
          </a:ln>
        </p:spPr>
      </p:cxnSp>
      <p:cxnSp>
        <p:nvCxnSpPr>
          <p:cNvPr id="12302" name="Straight Connector 18"/>
          <p:cNvCxnSpPr>
            <a:cxnSpLocks noChangeShapeType="1"/>
          </p:cNvCxnSpPr>
          <p:nvPr/>
        </p:nvCxnSpPr>
        <p:spPr bwMode="auto">
          <a:xfrm rot="5400000">
            <a:off x="2714625" y="5724525"/>
            <a:ext cx="63500" cy="0"/>
          </a:xfrm>
          <a:prstGeom prst="line">
            <a:avLst/>
          </a:prstGeom>
          <a:noFill/>
          <a:ln w="28575" algn="ctr">
            <a:solidFill>
              <a:schemeClr val="tx1"/>
            </a:solidFill>
            <a:round/>
            <a:headEnd/>
            <a:tailEnd/>
          </a:ln>
        </p:spPr>
      </p:cxnSp>
      <p:cxnSp>
        <p:nvCxnSpPr>
          <p:cNvPr id="12303" name="Straight Connector 19"/>
          <p:cNvCxnSpPr>
            <a:cxnSpLocks noChangeShapeType="1"/>
          </p:cNvCxnSpPr>
          <p:nvPr/>
        </p:nvCxnSpPr>
        <p:spPr bwMode="auto">
          <a:xfrm rot="5400000">
            <a:off x="4044950" y="5724525"/>
            <a:ext cx="63500" cy="0"/>
          </a:xfrm>
          <a:prstGeom prst="line">
            <a:avLst/>
          </a:prstGeom>
          <a:noFill/>
          <a:ln w="28575" algn="ctr">
            <a:solidFill>
              <a:schemeClr val="tx1"/>
            </a:solidFill>
            <a:round/>
            <a:headEnd/>
            <a:tailEnd/>
          </a:ln>
        </p:spPr>
      </p:cxnSp>
      <p:cxnSp>
        <p:nvCxnSpPr>
          <p:cNvPr id="12304" name="Straight Connector 20"/>
          <p:cNvCxnSpPr>
            <a:cxnSpLocks noChangeShapeType="1"/>
          </p:cNvCxnSpPr>
          <p:nvPr/>
        </p:nvCxnSpPr>
        <p:spPr bwMode="auto">
          <a:xfrm rot="5400000">
            <a:off x="5376863" y="5724525"/>
            <a:ext cx="63500" cy="0"/>
          </a:xfrm>
          <a:prstGeom prst="line">
            <a:avLst/>
          </a:prstGeom>
          <a:noFill/>
          <a:ln w="28575" algn="ctr">
            <a:solidFill>
              <a:schemeClr val="tx1"/>
            </a:solidFill>
            <a:round/>
            <a:headEnd/>
            <a:tailEnd/>
          </a:ln>
        </p:spPr>
      </p:cxnSp>
      <p:cxnSp>
        <p:nvCxnSpPr>
          <p:cNvPr id="12305" name="Straight Connector 21"/>
          <p:cNvCxnSpPr>
            <a:cxnSpLocks noChangeShapeType="1"/>
          </p:cNvCxnSpPr>
          <p:nvPr/>
        </p:nvCxnSpPr>
        <p:spPr bwMode="auto">
          <a:xfrm rot="5400000">
            <a:off x="6691313" y="5724525"/>
            <a:ext cx="63500" cy="0"/>
          </a:xfrm>
          <a:prstGeom prst="line">
            <a:avLst/>
          </a:prstGeom>
          <a:noFill/>
          <a:ln w="28575" algn="ctr">
            <a:solidFill>
              <a:schemeClr val="tx1"/>
            </a:solidFill>
            <a:round/>
            <a:headEnd/>
            <a:tailEnd/>
          </a:ln>
        </p:spPr>
      </p:cxnSp>
      <p:sp>
        <p:nvSpPr>
          <p:cNvPr id="12306" name="TextBox 27"/>
          <p:cNvSpPr txBox="1">
            <a:spLocks noChangeArrowheads="1"/>
          </p:cNvSpPr>
          <p:nvPr/>
        </p:nvSpPr>
        <p:spPr bwMode="auto">
          <a:xfrm>
            <a:off x="1408113" y="5921375"/>
            <a:ext cx="5330825" cy="307975"/>
          </a:xfrm>
          <a:prstGeom prst="rect">
            <a:avLst/>
          </a:prstGeom>
          <a:noFill/>
          <a:ln w="9525">
            <a:noFill/>
            <a:miter lim="800000"/>
            <a:headEnd/>
            <a:tailEnd/>
          </a:ln>
        </p:spPr>
        <p:txBody>
          <a:bodyPr>
            <a:spAutoFit/>
          </a:bodyPr>
          <a:lstStyle/>
          <a:p>
            <a:pPr algn="ctr" eaLnBrk="1" hangingPunct="1">
              <a:buFont typeface="Arial" charset="0"/>
              <a:buNone/>
            </a:pPr>
            <a:r>
              <a:rPr lang="en-US" altLang="en-US" sz="1400">
                <a:solidFill>
                  <a:srgbClr val="FFFFFF"/>
                </a:solidFill>
                <a:cs typeface="Arial" charset="0"/>
              </a:rPr>
              <a:t>Yr</a:t>
            </a:r>
          </a:p>
        </p:txBody>
      </p:sp>
      <p:sp>
        <p:nvSpPr>
          <p:cNvPr id="12307" name="TextBox 28"/>
          <p:cNvSpPr txBox="1">
            <a:spLocks noChangeArrowheads="1"/>
          </p:cNvSpPr>
          <p:nvPr/>
        </p:nvSpPr>
        <p:spPr bwMode="auto">
          <a:xfrm>
            <a:off x="1408113" y="5710238"/>
            <a:ext cx="1343025" cy="307975"/>
          </a:xfrm>
          <a:prstGeom prst="rect">
            <a:avLst/>
          </a:prstGeom>
          <a:noFill/>
          <a:ln w="9525">
            <a:noFill/>
            <a:miter lim="800000"/>
            <a:headEnd/>
            <a:tailEnd/>
          </a:ln>
        </p:spPr>
        <p:txBody>
          <a:bodyPr>
            <a:spAutoFit/>
          </a:bodyPr>
          <a:lstStyle/>
          <a:p>
            <a:pPr algn="ctr" eaLnBrk="1" hangingPunct="1">
              <a:buFont typeface="Arial" charset="0"/>
              <a:buNone/>
            </a:pPr>
            <a:r>
              <a:rPr lang="en-US" altLang="en-US" sz="1400" b="0">
                <a:solidFill>
                  <a:srgbClr val="FFFFFF"/>
                </a:solidFill>
                <a:cs typeface="Arial" charset="0"/>
              </a:rPr>
              <a:t>2008</a:t>
            </a:r>
          </a:p>
        </p:txBody>
      </p:sp>
      <p:sp>
        <p:nvSpPr>
          <p:cNvPr id="12308" name="TextBox 29"/>
          <p:cNvSpPr txBox="1">
            <a:spLocks noChangeArrowheads="1"/>
          </p:cNvSpPr>
          <p:nvPr/>
        </p:nvSpPr>
        <p:spPr bwMode="auto">
          <a:xfrm>
            <a:off x="2743200" y="5710238"/>
            <a:ext cx="1358900" cy="307975"/>
          </a:xfrm>
          <a:prstGeom prst="rect">
            <a:avLst/>
          </a:prstGeom>
          <a:noFill/>
          <a:ln w="9525">
            <a:noFill/>
            <a:miter lim="800000"/>
            <a:headEnd/>
            <a:tailEnd/>
          </a:ln>
        </p:spPr>
        <p:txBody>
          <a:bodyPr>
            <a:spAutoFit/>
          </a:bodyPr>
          <a:lstStyle/>
          <a:p>
            <a:pPr algn="ctr" eaLnBrk="1" hangingPunct="1">
              <a:buFont typeface="Arial" charset="0"/>
              <a:buNone/>
            </a:pPr>
            <a:r>
              <a:rPr lang="en-US" altLang="en-US" sz="1400" b="0">
                <a:solidFill>
                  <a:srgbClr val="FFFFFF"/>
                </a:solidFill>
                <a:cs typeface="Arial" charset="0"/>
              </a:rPr>
              <a:t>2009</a:t>
            </a:r>
          </a:p>
        </p:txBody>
      </p:sp>
      <p:sp>
        <p:nvSpPr>
          <p:cNvPr id="12309" name="TextBox 30"/>
          <p:cNvSpPr txBox="1">
            <a:spLocks noChangeArrowheads="1"/>
          </p:cNvSpPr>
          <p:nvPr/>
        </p:nvSpPr>
        <p:spPr bwMode="auto">
          <a:xfrm>
            <a:off x="4102100" y="5710238"/>
            <a:ext cx="1309688" cy="307975"/>
          </a:xfrm>
          <a:prstGeom prst="rect">
            <a:avLst/>
          </a:prstGeom>
          <a:noFill/>
          <a:ln w="9525">
            <a:noFill/>
            <a:miter lim="800000"/>
            <a:headEnd/>
            <a:tailEnd/>
          </a:ln>
        </p:spPr>
        <p:txBody>
          <a:bodyPr>
            <a:spAutoFit/>
          </a:bodyPr>
          <a:lstStyle/>
          <a:p>
            <a:pPr algn="ctr" eaLnBrk="1" hangingPunct="1">
              <a:buFont typeface="Arial" charset="0"/>
              <a:buNone/>
            </a:pPr>
            <a:r>
              <a:rPr lang="en-US" altLang="en-US" sz="1400" b="0">
                <a:solidFill>
                  <a:srgbClr val="FFFFFF"/>
                </a:solidFill>
                <a:cs typeface="Arial" charset="0"/>
              </a:rPr>
              <a:t>2010</a:t>
            </a:r>
          </a:p>
        </p:txBody>
      </p:sp>
      <p:sp>
        <p:nvSpPr>
          <p:cNvPr id="12310" name="TextBox 31"/>
          <p:cNvSpPr txBox="1">
            <a:spLocks noChangeArrowheads="1"/>
          </p:cNvSpPr>
          <p:nvPr/>
        </p:nvSpPr>
        <p:spPr bwMode="auto">
          <a:xfrm>
            <a:off x="5403850" y="5710238"/>
            <a:ext cx="1350963" cy="307975"/>
          </a:xfrm>
          <a:prstGeom prst="rect">
            <a:avLst/>
          </a:prstGeom>
          <a:noFill/>
          <a:ln w="9525">
            <a:noFill/>
            <a:miter lim="800000"/>
            <a:headEnd/>
            <a:tailEnd/>
          </a:ln>
        </p:spPr>
        <p:txBody>
          <a:bodyPr>
            <a:spAutoFit/>
          </a:bodyPr>
          <a:lstStyle/>
          <a:p>
            <a:pPr algn="ctr" eaLnBrk="1" hangingPunct="1">
              <a:buFont typeface="Arial" charset="0"/>
              <a:buNone/>
            </a:pPr>
            <a:r>
              <a:rPr lang="en-US" altLang="en-US" sz="1400" b="0">
                <a:solidFill>
                  <a:srgbClr val="FFFFFF"/>
                </a:solidFill>
                <a:cs typeface="Arial" charset="0"/>
              </a:rPr>
              <a:t>2011</a:t>
            </a:r>
          </a:p>
        </p:txBody>
      </p:sp>
      <p:sp>
        <p:nvSpPr>
          <p:cNvPr id="12311" name="TextBox 32"/>
          <p:cNvSpPr txBox="1">
            <a:spLocks noChangeArrowheads="1"/>
          </p:cNvSpPr>
          <p:nvPr/>
        </p:nvSpPr>
        <p:spPr bwMode="auto">
          <a:xfrm>
            <a:off x="1093788" y="5535613"/>
            <a:ext cx="284162" cy="285750"/>
          </a:xfrm>
          <a:prstGeom prst="rect">
            <a:avLst/>
          </a:prstGeom>
          <a:noFill/>
          <a:ln w="9525">
            <a:noFill/>
            <a:miter lim="800000"/>
            <a:headEnd/>
            <a:tailEnd/>
          </a:ln>
        </p:spPr>
        <p:txBody>
          <a:bodyPr>
            <a:spAutoFit/>
          </a:bodyPr>
          <a:lstStyle/>
          <a:p>
            <a:pPr algn="r" eaLnBrk="1" hangingPunct="1">
              <a:buFont typeface="Arial" charset="0"/>
              <a:buNone/>
            </a:pPr>
            <a:r>
              <a:rPr lang="en-US" altLang="en-US" sz="1400" b="0">
                <a:solidFill>
                  <a:srgbClr val="FFFFFF"/>
                </a:solidFill>
                <a:cs typeface="Arial" charset="0"/>
              </a:rPr>
              <a:t>0</a:t>
            </a:r>
          </a:p>
        </p:txBody>
      </p:sp>
      <p:sp>
        <p:nvSpPr>
          <p:cNvPr id="12312" name="TextBox 33"/>
          <p:cNvSpPr txBox="1">
            <a:spLocks noChangeArrowheads="1"/>
          </p:cNvSpPr>
          <p:nvPr/>
        </p:nvSpPr>
        <p:spPr bwMode="auto">
          <a:xfrm>
            <a:off x="746125" y="4368800"/>
            <a:ext cx="631825" cy="307975"/>
          </a:xfrm>
          <a:prstGeom prst="rect">
            <a:avLst/>
          </a:prstGeom>
          <a:noFill/>
          <a:ln w="9525">
            <a:noFill/>
            <a:miter lim="800000"/>
            <a:headEnd/>
            <a:tailEnd/>
          </a:ln>
        </p:spPr>
        <p:txBody>
          <a:bodyPr>
            <a:spAutoFit/>
          </a:bodyPr>
          <a:lstStyle/>
          <a:p>
            <a:pPr algn="r" eaLnBrk="1" hangingPunct="1">
              <a:buFont typeface="Arial" charset="0"/>
              <a:buNone/>
            </a:pPr>
            <a:r>
              <a:rPr lang="en-US" altLang="en-US" sz="1400" b="0">
                <a:solidFill>
                  <a:srgbClr val="FFFFFF"/>
                </a:solidFill>
                <a:cs typeface="Arial" charset="0"/>
              </a:rPr>
              <a:t>30</a:t>
            </a:r>
          </a:p>
        </p:txBody>
      </p:sp>
      <p:sp>
        <p:nvSpPr>
          <p:cNvPr id="12313" name="TextBox 34"/>
          <p:cNvSpPr txBox="1">
            <a:spLocks noChangeArrowheads="1"/>
          </p:cNvSpPr>
          <p:nvPr/>
        </p:nvSpPr>
        <p:spPr bwMode="auto">
          <a:xfrm>
            <a:off x="647700" y="3979863"/>
            <a:ext cx="730250" cy="307975"/>
          </a:xfrm>
          <a:prstGeom prst="rect">
            <a:avLst/>
          </a:prstGeom>
          <a:noFill/>
          <a:ln w="9525">
            <a:noFill/>
            <a:miter lim="800000"/>
            <a:headEnd/>
            <a:tailEnd/>
          </a:ln>
        </p:spPr>
        <p:txBody>
          <a:bodyPr>
            <a:spAutoFit/>
          </a:bodyPr>
          <a:lstStyle/>
          <a:p>
            <a:pPr algn="r" eaLnBrk="1" hangingPunct="1">
              <a:buFont typeface="Arial" charset="0"/>
              <a:buNone/>
            </a:pPr>
            <a:r>
              <a:rPr lang="en-US" altLang="en-US" sz="1400" b="0">
                <a:solidFill>
                  <a:srgbClr val="FFFFFF"/>
                </a:solidFill>
                <a:cs typeface="Arial" charset="0"/>
              </a:rPr>
              <a:t>40</a:t>
            </a:r>
          </a:p>
        </p:txBody>
      </p:sp>
      <p:sp>
        <p:nvSpPr>
          <p:cNvPr id="12314" name="TextBox 35"/>
          <p:cNvSpPr txBox="1">
            <a:spLocks noChangeArrowheads="1"/>
          </p:cNvSpPr>
          <p:nvPr/>
        </p:nvSpPr>
        <p:spPr bwMode="auto">
          <a:xfrm>
            <a:off x="647700" y="3590925"/>
            <a:ext cx="730250" cy="307975"/>
          </a:xfrm>
          <a:prstGeom prst="rect">
            <a:avLst/>
          </a:prstGeom>
          <a:noFill/>
          <a:ln w="9525">
            <a:noFill/>
            <a:miter lim="800000"/>
            <a:headEnd/>
            <a:tailEnd/>
          </a:ln>
        </p:spPr>
        <p:txBody>
          <a:bodyPr>
            <a:spAutoFit/>
          </a:bodyPr>
          <a:lstStyle/>
          <a:p>
            <a:pPr algn="r" eaLnBrk="1" hangingPunct="1">
              <a:buFont typeface="Arial" charset="0"/>
              <a:buNone/>
            </a:pPr>
            <a:r>
              <a:rPr lang="en-US" altLang="en-US" sz="1400" b="0">
                <a:solidFill>
                  <a:srgbClr val="FFFFFF"/>
                </a:solidFill>
                <a:cs typeface="Arial" charset="0"/>
              </a:rPr>
              <a:t>50</a:t>
            </a:r>
          </a:p>
        </p:txBody>
      </p:sp>
      <p:sp>
        <p:nvSpPr>
          <p:cNvPr id="12315" name="TextBox 36"/>
          <p:cNvSpPr txBox="1">
            <a:spLocks noChangeArrowheads="1"/>
          </p:cNvSpPr>
          <p:nvPr/>
        </p:nvSpPr>
        <p:spPr bwMode="auto">
          <a:xfrm>
            <a:off x="647700" y="3201988"/>
            <a:ext cx="730250" cy="307975"/>
          </a:xfrm>
          <a:prstGeom prst="rect">
            <a:avLst/>
          </a:prstGeom>
          <a:noFill/>
          <a:ln w="9525">
            <a:noFill/>
            <a:miter lim="800000"/>
            <a:headEnd/>
            <a:tailEnd/>
          </a:ln>
        </p:spPr>
        <p:txBody>
          <a:bodyPr>
            <a:spAutoFit/>
          </a:bodyPr>
          <a:lstStyle/>
          <a:p>
            <a:pPr algn="r" eaLnBrk="1" hangingPunct="1">
              <a:buFont typeface="Arial" charset="0"/>
              <a:buNone/>
            </a:pPr>
            <a:r>
              <a:rPr lang="en-US" altLang="en-US" sz="1400" b="0">
                <a:solidFill>
                  <a:srgbClr val="FFFFFF"/>
                </a:solidFill>
                <a:cs typeface="Arial" charset="0"/>
              </a:rPr>
              <a:t>60</a:t>
            </a:r>
          </a:p>
        </p:txBody>
      </p:sp>
      <p:sp>
        <p:nvSpPr>
          <p:cNvPr id="12316" name="TextBox 37"/>
          <p:cNvSpPr txBox="1">
            <a:spLocks noChangeArrowheads="1"/>
          </p:cNvSpPr>
          <p:nvPr/>
        </p:nvSpPr>
        <p:spPr bwMode="auto">
          <a:xfrm>
            <a:off x="647700" y="2813050"/>
            <a:ext cx="730250" cy="307975"/>
          </a:xfrm>
          <a:prstGeom prst="rect">
            <a:avLst/>
          </a:prstGeom>
          <a:noFill/>
          <a:ln w="9525">
            <a:noFill/>
            <a:miter lim="800000"/>
            <a:headEnd/>
            <a:tailEnd/>
          </a:ln>
        </p:spPr>
        <p:txBody>
          <a:bodyPr>
            <a:spAutoFit/>
          </a:bodyPr>
          <a:lstStyle/>
          <a:p>
            <a:pPr algn="r" eaLnBrk="1" hangingPunct="1">
              <a:buFont typeface="Arial" charset="0"/>
              <a:buNone/>
            </a:pPr>
            <a:r>
              <a:rPr lang="en-US" altLang="en-US" sz="1400" b="0">
                <a:solidFill>
                  <a:srgbClr val="FFFFFF"/>
                </a:solidFill>
                <a:cs typeface="Arial" charset="0"/>
              </a:rPr>
              <a:t>70</a:t>
            </a:r>
          </a:p>
        </p:txBody>
      </p:sp>
      <p:sp>
        <p:nvSpPr>
          <p:cNvPr id="12317" name="TextBox 38"/>
          <p:cNvSpPr txBox="1">
            <a:spLocks noChangeArrowheads="1"/>
          </p:cNvSpPr>
          <p:nvPr/>
        </p:nvSpPr>
        <p:spPr bwMode="auto">
          <a:xfrm rot="-5400000">
            <a:off x="-579437" y="4176712"/>
            <a:ext cx="2787650" cy="307975"/>
          </a:xfrm>
          <a:prstGeom prst="rect">
            <a:avLst/>
          </a:prstGeom>
          <a:noFill/>
          <a:ln w="9525">
            <a:noFill/>
            <a:miter lim="800000"/>
            <a:headEnd/>
            <a:tailEnd/>
          </a:ln>
        </p:spPr>
        <p:txBody>
          <a:bodyPr>
            <a:spAutoFit/>
          </a:bodyPr>
          <a:lstStyle/>
          <a:p>
            <a:pPr algn="ctr" eaLnBrk="1" hangingPunct="1">
              <a:buFont typeface="Arial" charset="0"/>
              <a:buNone/>
            </a:pPr>
            <a:r>
              <a:rPr lang="en-US" altLang="en-US" sz="1400">
                <a:solidFill>
                  <a:srgbClr val="FFFFFF"/>
                </a:solidFill>
                <a:cs typeface="Arial" charset="0"/>
              </a:rPr>
              <a:t>Diagnoses (%)</a:t>
            </a:r>
          </a:p>
        </p:txBody>
      </p:sp>
      <p:cxnSp>
        <p:nvCxnSpPr>
          <p:cNvPr id="12318" name="Straight Connector 12"/>
          <p:cNvCxnSpPr>
            <a:cxnSpLocks noChangeShapeType="1"/>
          </p:cNvCxnSpPr>
          <p:nvPr/>
        </p:nvCxnSpPr>
        <p:spPr bwMode="auto">
          <a:xfrm>
            <a:off x="1343025" y="3741738"/>
            <a:ext cx="63500" cy="0"/>
          </a:xfrm>
          <a:prstGeom prst="line">
            <a:avLst/>
          </a:prstGeom>
          <a:noFill/>
          <a:ln w="28575" algn="ctr">
            <a:solidFill>
              <a:schemeClr val="tx1"/>
            </a:solidFill>
            <a:round/>
            <a:headEnd/>
            <a:tailEnd/>
          </a:ln>
        </p:spPr>
      </p:cxnSp>
      <p:cxnSp>
        <p:nvCxnSpPr>
          <p:cNvPr id="12319" name="Straight Connector 12"/>
          <p:cNvCxnSpPr>
            <a:cxnSpLocks noChangeShapeType="1"/>
          </p:cNvCxnSpPr>
          <p:nvPr/>
        </p:nvCxnSpPr>
        <p:spPr bwMode="auto">
          <a:xfrm>
            <a:off x="1343025" y="4130675"/>
            <a:ext cx="63500" cy="0"/>
          </a:xfrm>
          <a:prstGeom prst="line">
            <a:avLst/>
          </a:prstGeom>
          <a:noFill/>
          <a:ln w="28575" algn="ctr">
            <a:solidFill>
              <a:schemeClr val="tx1"/>
            </a:solidFill>
            <a:round/>
            <a:headEnd/>
            <a:tailEnd/>
          </a:ln>
        </p:spPr>
      </p:cxnSp>
      <p:sp>
        <p:nvSpPr>
          <p:cNvPr id="12320" name="TextBox 33"/>
          <p:cNvSpPr txBox="1">
            <a:spLocks noChangeArrowheads="1"/>
          </p:cNvSpPr>
          <p:nvPr/>
        </p:nvSpPr>
        <p:spPr bwMode="auto">
          <a:xfrm>
            <a:off x="746125" y="4757738"/>
            <a:ext cx="631825" cy="307975"/>
          </a:xfrm>
          <a:prstGeom prst="rect">
            <a:avLst/>
          </a:prstGeom>
          <a:noFill/>
          <a:ln w="9525">
            <a:noFill/>
            <a:miter lim="800000"/>
            <a:headEnd/>
            <a:tailEnd/>
          </a:ln>
        </p:spPr>
        <p:txBody>
          <a:bodyPr>
            <a:spAutoFit/>
          </a:bodyPr>
          <a:lstStyle/>
          <a:p>
            <a:pPr algn="r" eaLnBrk="1" hangingPunct="1">
              <a:buFont typeface="Arial" charset="0"/>
              <a:buNone/>
            </a:pPr>
            <a:r>
              <a:rPr lang="en-US" altLang="en-US" sz="1400" b="0">
                <a:solidFill>
                  <a:srgbClr val="FFFFFF"/>
                </a:solidFill>
                <a:cs typeface="Arial" charset="0"/>
              </a:rPr>
              <a:t>20</a:t>
            </a:r>
          </a:p>
        </p:txBody>
      </p:sp>
      <p:sp>
        <p:nvSpPr>
          <p:cNvPr id="12321" name="TextBox 33"/>
          <p:cNvSpPr txBox="1">
            <a:spLocks noChangeArrowheads="1"/>
          </p:cNvSpPr>
          <p:nvPr/>
        </p:nvSpPr>
        <p:spPr bwMode="auto">
          <a:xfrm>
            <a:off x="746125" y="5146675"/>
            <a:ext cx="631825" cy="307975"/>
          </a:xfrm>
          <a:prstGeom prst="rect">
            <a:avLst/>
          </a:prstGeom>
          <a:noFill/>
          <a:ln w="9525">
            <a:noFill/>
            <a:miter lim="800000"/>
            <a:headEnd/>
            <a:tailEnd/>
          </a:ln>
        </p:spPr>
        <p:txBody>
          <a:bodyPr>
            <a:spAutoFit/>
          </a:bodyPr>
          <a:lstStyle/>
          <a:p>
            <a:pPr algn="r" eaLnBrk="1" hangingPunct="1">
              <a:buFont typeface="Arial" charset="0"/>
              <a:buNone/>
            </a:pPr>
            <a:r>
              <a:rPr lang="en-US" altLang="en-US" sz="1400" b="0">
                <a:solidFill>
                  <a:srgbClr val="FFFFFF"/>
                </a:solidFill>
                <a:cs typeface="Arial" charset="0"/>
              </a:rPr>
              <a:t>10</a:t>
            </a:r>
          </a:p>
        </p:txBody>
      </p:sp>
      <p:grpSp>
        <p:nvGrpSpPr>
          <p:cNvPr id="12322" name="Group 113"/>
          <p:cNvGrpSpPr>
            <a:grpSpLocks/>
          </p:cNvGrpSpPr>
          <p:nvPr/>
        </p:nvGrpSpPr>
        <p:grpSpPr bwMode="auto">
          <a:xfrm>
            <a:off x="6353175" y="3267075"/>
            <a:ext cx="2708275" cy="1385888"/>
            <a:chOff x="5980670" y="3423733"/>
            <a:chExt cx="2708500" cy="1384995"/>
          </a:xfrm>
        </p:grpSpPr>
        <p:sp>
          <p:nvSpPr>
            <p:cNvPr id="12348" name="Isosceles Triangle 54"/>
            <p:cNvSpPr>
              <a:spLocks noChangeArrowheads="1"/>
            </p:cNvSpPr>
            <p:nvPr/>
          </p:nvSpPr>
          <p:spPr bwMode="auto">
            <a:xfrm>
              <a:off x="6045351" y="3731055"/>
              <a:ext cx="109537" cy="109537"/>
            </a:xfrm>
            <a:prstGeom prst="triangle">
              <a:avLst>
                <a:gd name="adj" fmla="val 50000"/>
              </a:avLst>
            </a:prstGeom>
            <a:solidFill>
              <a:schemeClr val="bg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49" name="Rectangle 58"/>
            <p:cNvSpPr>
              <a:spLocks noChangeArrowheads="1"/>
            </p:cNvSpPr>
            <p:nvPr/>
          </p:nvSpPr>
          <p:spPr bwMode="auto">
            <a:xfrm>
              <a:off x="6045350" y="3957980"/>
              <a:ext cx="109538" cy="109538"/>
            </a:xfrm>
            <a:prstGeom prst="rect">
              <a:avLst/>
            </a:prstGeom>
            <a:solidFill>
              <a:schemeClr val="accent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50" name="Rectangle 65"/>
            <p:cNvSpPr>
              <a:spLocks noChangeArrowheads="1"/>
            </p:cNvSpPr>
            <p:nvPr/>
          </p:nvSpPr>
          <p:spPr bwMode="auto">
            <a:xfrm rot="2700000">
              <a:off x="6045351" y="4586335"/>
              <a:ext cx="109537" cy="109538"/>
            </a:xfrm>
            <a:prstGeom prst="rect">
              <a:avLst/>
            </a:prstGeom>
            <a:solidFill>
              <a:schemeClr val="accent1"/>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51" name="Rectangle 68"/>
            <p:cNvSpPr>
              <a:spLocks noChangeArrowheads="1"/>
            </p:cNvSpPr>
            <p:nvPr/>
          </p:nvSpPr>
          <p:spPr bwMode="auto">
            <a:xfrm rot="2700000">
              <a:off x="6045350" y="3532531"/>
              <a:ext cx="109538" cy="109537"/>
            </a:xfrm>
            <a:prstGeom prst="rect">
              <a:avLst/>
            </a:prstGeom>
            <a:solidFill>
              <a:schemeClr val="tx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71" name="Oval 70"/>
            <p:cNvSpPr/>
            <p:nvPr/>
          </p:nvSpPr>
          <p:spPr bwMode="auto">
            <a:xfrm>
              <a:off x="6045763" y="4167791"/>
              <a:ext cx="109546" cy="111053"/>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buFont typeface="Arial" charset="0"/>
                <a:buChar char="•"/>
                <a:defRPr/>
              </a:pPr>
              <a:endParaRPr lang="en-US" dirty="0">
                <a:solidFill>
                  <a:srgbClr val="FFFFFF"/>
                </a:solidFill>
                <a:ea typeface="ＭＳ Ｐゴシック" charset="0"/>
              </a:endParaRPr>
            </a:p>
          </p:txBody>
        </p:sp>
        <p:sp>
          <p:nvSpPr>
            <p:cNvPr id="12353" name="TextBox 75"/>
            <p:cNvSpPr txBox="1">
              <a:spLocks noChangeArrowheads="1"/>
            </p:cNvSpPr>
            <p:nvPr/>
          </p:nvSpPr>
          <p:spPr bwMode="auto">
            <a:xfrm>
              <a:off x="6200249" y="3423733"/>
              <a:ext cx="2488921" cy="1384995"/>
            </a:xfrm>
            <a:prstGeom prst="rect">
              <a:avLst/>
            </a:prstGeom>
            <a:noFill/>
            <a:ln w="9525">
              <a:noFill/>
              <a:miter lim="800000"/>
              <a:headEnd/>
              <a:tailEnd/>
            </a:ln>
          </p:spPr>
          <p:txBody>
            <a:bodyPr>
              <a:spAutoFit/>
            </a:bodyPr>
            <a:lstStyle/>
            <a:p>
              <a:pPr eaLnBrk="1" hangingPunct="1"/>
              <a:r>
                <a:rPr lang="en-US" altLang="en-US" sz="1400" b="0">
                  <a:cs typeface="Arial" charset="0"/>
                </a:rPr>
                <a:t>Male-to-male sexual contact</a:t>
              </a:r>
            </a:p>
            <a:p>
              <a:pPr eaLnBrk="1" hangingPunct="1"/>
              <a:r>
                <a:rPr lang="en-US" altLang="en-US" sz="1400" b="0">
                  <a:cs typeface="Arial" charset="0"/>
                </a:rPr>
                <a:t>Heterosexual contact</a:t>
              </a:r>
              <a:endParaRPr lang="en-US" altLang="en-US" sz="1400" b="0" baseline="30000">
                <a:cs typeface="Arial" charset="0"/>
              </a:endParaRPr>
            </a:p>
            <a:p>
              <a:pPr eaLnBrk="1" hangingPunct="1"/>
              <a:r>
                <a:rPr lang="en-US" altLang="en-US" sz="1400" b="0">
                  <a:cs typeface="Arial" charset="0"/>
                </a:rPr>
                <a:t>IDU</a:t>
              </a:r>
            </a:p>
            <a:p>
              <a:pPr eaLnBrk="1" hangingPunct="1"/>
              <a:r>
                <a:rPr lang="en-US" altLang="en-US" sz="1400" b="0">
                  <a:cs typeface="Arial" charset="0"/>
                </a:rPr>
                <a:t>Male-to-male sexual </a:t>
              </a:r>
              <a:br>
                <a:rPr lang="en-US" altLang="en-US" sz="1400" b="0">
                  <a:cs typeface="Arial" charset="0"/>
                </a:rPr>
              </a:br>
              <a:r>
                <a:rPr lang="en-US" altLang="en-US" sz="1400" b="0">
                  <a:cs typeface="Arial" charset="0"/>
                </a:rPr>
                <a:t>contact and IDU</a:t>
              </a:r>
              <a:br>
                <a:rPr lang="en-US" altLang="en-US" sz="1400" b="0">
                  <a:cs typeface="Arial" charset="0"/>
                </a:rPr>
              </a:br>
              <a:r>
                <a:rPr lang="en-US" altLang="en-US" sz="1400" b="0">
                  <a:cs typeface="Arial" charset="0"/>
                </a:rPr>
                <a:t>Other</a:t>
              </a:r>
              <a:endParaRPr lang="en-US" altLang="en-US" sz="1400" b="0" baseline="30000">
                <a:cs typeface="Arial" charset="0"/>
              </a:endParaRPr>
            </a:p>
          </p:txBody>
        </p:sp>
        <p:cxnSp>
          <p:nvCxnSpPr>
            <p:cNvPr id="12354" name="Straight Connector 77"/>
            <p:cNvCxnSpPr>
              <a:cxnSpLocks noChangeShapeType="1"/>
            </p:cNvCxnSpPr>
            <p:nvPr/>
          </p:nvCxnSpPr>
          <p:spPr bwMode="auto">
            <a:xfrm flipH="1">
              <a:off x="5980670" y="3583459"/>
              <a:ext cx="238898" cy="0"/>
            </a:xfrm>
            <a:prstGeom prst="line">
              <a:avLst/>
            </a:prstGeom>
            <a:noFill/>
            <a:ln w="28575" algn="ctr">
              <a:solidFill>
                <a:schemeClr val="tx2"/>
              </a:solidFill>
              <a:round/>
              <a:headEnd/>
              <a:tailEnd/>
            </a:ln>
          </p:spPr>
        </p:cxnSp>
        <p:cxnSp>
          <p:nvCxnSpPr>
            <p:cNvPr id="12355" name="Straight Connector 80"/>
            <p:cNvCxnSpPr>
              <a:cxnSpLocks noChangeShapeType="1"/>
            </p:cNvCxnSpPr>
            <p:nvPr/>
          </p:nvCxnSpPr>
          <p:spPr bwMode="auto">
            <a:xfrm flipH="1">
              <a:off x="5980670" y="3793524"/>
              <a:ext cx="238898" cy="0"/>
            </a:xfrm>
            <a:prstGeom prst="line">
              <a:avLst/>
            </a:prstGeom>
            <a:noFill/>
            <a:ln w="28575" algn="ctr">
              <a:solidFill>
                <a:schemeClr val="bg2"/>
              </a:solidFill>
              <a:round/>
              <a:headEnd/>
              <a:tailEnd/>
            </a:ln>
          </p:spPr>
        </p:cxnSp>
        <p:cxnSp>
          <p:nvCxnSpPr>
            <p:cNvPr id="12356" name="Straight Connector 81"/>
            <p:cNvCxnSpPr>
              <a:cxnSpLocks noChangeShapeType="1"/>
            </p:cNvCxnSpPr>
            <p:nvPr/>
          </p:nvCxnSpPr>
          <p:spPr bwMode="auto">
            <a:xfrm flipH="1">
              <a:off x="5980670" y="4003589"/>
              <a:ext cx="238898" cy="0"/>
            </a:xfrm>
            <a:prstGeom prst="line">
              <a:avLst/>
            </a:prstGeom>
            <a:noFill/>
            <a:ln w="28575" algn="ctr">
              <a:solidFill>
                <a:schemeClr val="accent2"/>
              </a:solidFill>
              <a:round/>
              <a:headEnd/>
              <a:tailEnd/>
            </a:ln>
          </p:spPr>
        </p:cxnSp>
        <p:cxnSp>
          <p:nvCxnSpPr>
            <p:cNvPr id="83" name="Straight Connector 82"/>
            <p:cNvCxnSpPr/>
            <p:nvPr/>
          </p:nvCxnSpPr>
          <p:spPr bwMode="auto">
            <a:xfrm flipH="1">
              <a:off x="5980670" y="4213799"/>
              <a:ext cx="238145" cy="0"/>
            </a:xfrm>
            <a:prstGeom prst="line">
              <a:avLst/>
            </a:prstGeom>
            <a:noFill/>
            <a:ln w="28575" cap="flat" cmpd="sng" algn="ctr">
              <a:solidFill>
                <a:schemeClr val="accent3"/>
              </a:solidFill>
              <a:prstDash val="solid"/>
              <a:round/>
              <a:headEnd type="none" w="med" len="med"/>
              <a:tailEnd type="none" w="med" len="med"/>
            </a:ln>
            <a:effectLst/>
          </p:spPr>
        </p:cxnSp>
        <p:cxnSp>
          <p:nvCxnSpPr>
            <p:cNvPr id="12358" name="Straight Connector 83"/>
            <p:cNvCxnSpPr>
              <a:cxnSpLocks noChangeShapeType="1"/>
            </p:cNvCxnSpPr>
            <p:nvPr/>
          </p:nvCxnSpPr>
          <p:spPr bwMode="auto">
            <a:xfrm flipH="1">
              <a:off x="5980670" y="4637906"/>
              <a:ext cx="238898" cy="0"/>
            </a:xfrm>
            <a:prstGeom prst="line">
              <a:avLst/>
            </a:prstGeom>
            <a:noFill/>
            <a:ln w="28575" algn="ctr">
              <a:solidFill>
                <a:schemeClr val="accent1"/>
              </a:solidFill>
              <a:round/>
              <a:headEnd/>
              <a:tailEnd/>
            </a:ln>
          </p:spPr>
        </p:cxnSp>
      </p:grpSp>
      <p:sp>
        <p:nvSpPr>
          <p:cNvPr id="12323" name="Freeform 85"/>
          <p:cNvSpPr>
            <a:spLocks/>
          </p:cNvSpPr>
          <p:nvPr/>
        </p:nvSpPr>
        <p:spPr bwMode="auto">
          <a:xfrm>
            <a:off x="2076450" y="3270250"/>
            <a:ext cx="4019550" cy="271463"/>
          </a:xfrm>
          <a:custGeom>
            <a:avLst/>
            <a:gdLst>
              <a:gd name="T0" fmla="*/ 3997985 w 4020065"/>
              <a:gd name="T1" fmla="*/ 0 h 271848"/>
              <a:gd name="T2" fmla="*/ 2670785 w 4020065"/>
              <a:gd name="T3" fmla="*/ 85259 h 271848"/>
              <a:gd name="T4" fmla="*/ 1351781 w 4020065"/>
              <a:gd name="T5" fmla="*/ 170517 h 271848"/>
              <a:gd name="T6" fmla="*/ 0 w 4020065"/>
              <a:gd name="T7" fmla="*/ 255777 h 271848"/>
              <a:gd name="T8" fmla="*/ 0 60000 65536"/>
              <a:gd name="T9" fmla="*/ 0 60000 65536"/>
              <a:gd name="T10" fmla="*/ 0 60000 65536"/>
              <a:gd name="T11" fmla="*/ 0 60000 65536"/>
              <a:gd name="T12" fmla="*/ 0 w 4020065"/>
              <a:gd name="T13" fmla="*/ 0 h 271848"/>
              <a:gd name="T14" fmla="*/ 4020065 w 4020065"/>
              <a:gd name="T15" fmla="*/ 271848 h 271848"/>
            </a:gdLst>
            <a:ahLst/>
            <a:cxnLst>
              <a:cxn ang="T8">
                <a:pos x="T0" y="T1"/>
              </a:cxn>
              <a:cxn ang="T9">
                <a:pos x="T2" y="T3"/>
              </a:cxn>
              <a:cxn ang="T10">
                <a:pos x="T4" y="T5"/>
              </a:cxn>
              <a:cxn ang="T11">
                <a:pos x="T6" y="T7"/>
              </a:cxn>
            </a:cxnLst>
            <a:rect l="T12" t="T13" r="T14" b="T15"/>
            <a:pathLst>
              <a:path w="4020065" h="271848">
                <a:moveTo>
                  <a:pt x="4020065" y="0"/>
                </a:moveTo>
                <a:lnTo>
                  <a:pt x="2685535" y="90616"/>
                </a:lnTo>
                <a:lnTo>
                  <a:pt x="1359243" y="181232"/>
                </a:lnTo>
                <a:lnTo>
                  <a:pt x="0" y="271848"/>
                </a:lnTo>
              </a:path>
            </a:pathLst>
          </a:custGeom>
          <a:noFill/>
          <a:ln w="28575" cap="flat" cmpd="sng" algn="ctr">
            <a:solidFill>
              <a:schemeClr val="tx2"/>
            </a:solidFill>
            <a:prstDash val="solid"/>
            <a:round/>
            <a:headEnd type="none" w="med" len="med"/>
            <a:tailEnd type="none" w="med" len="med"/>
          </a:ln>
        </p:spPr>
        <p:txBody>
          <a:bodyPr anchor="ctr"/>
          <a:lstStyle/>
          <a:p>
            <a:endParaRPr lang="en-US"/>
          </a:p>
        </p:txBody>
      </p:sp>
      <p:sp>
        <p:nvSpPr>
          <p:cNvPr id="12324" name="Freeform 86"/>
          <p:cNvSpPr>
            <a:spLocks/>
          </p:cNvSpPr>
          <p:nvPr/>
        </p:nvSpPr>
        <p:spPr bwMode="auto">
          <a:xfrm>
            <a:off x="2092325" y="4505325"/>
            <a:ext cx="3995738" cy="115888"/>
          </a:xfrm>
          <a:custGeom>
            <a:avLst/>
            <a:gdLst>
              <a:gd name="T0" fmla="*/ 4011978 w 3995352"/>
              <a:gd name="T1" fmla="*/ 141936 h 115330"/>
              <a:gd name="T2" fmla="*/ 2655355 w 3995352"/>
              <a:gd name="T3" fmla="*/ 91245 h 115330"/>
              <a:gd name="T4" fmla="*/ 1331813 w 3995352"/>
              <a:gd name="T5" fmla="*/ 50686 h 115330"/>
              <a:gd name="T6" fmla="*/ 0 w 3995352"/>
              <a:gd name="T7" fmla="*/ 0 h 115330"/>
              <a:gd name="T8" fmla="*/ 0 60000 65536"/>
              <a:gd name="T9" fmla="*/ 0 60000 65536"/>
              <a:gd name="T10" fmla="*/ 0 60000 65536"/>
              <a:gd name="T11" fmla="*/ 0 60000 65536"/>
              <a:gd name="T12" fmla="*/ 0 w 3995352"/>
              <a:gd name="T13" fmla="*/ 0 h 115330"/>
              <a:gd name="T14" fmla="*/ 3995352 w 3995352"/>
              <a:gd name="T15" fmla="*/ 115330 h 115330"/>
            </a:gdLst>
            <a:ahLst/>
            <a:cxnLst>
              <a:cxn ang="T8">
                <a:pos x="T0" y="T1"/>
              </a:cxn>
              <a:cxn ang="T9">
                <a:pos x="T2" y="T3"/>
              </a:cxn>
              <a:cxn ang="T10">
                <a:pos x="T4" y="T5"/>
              </a:cxn>
              <a:cxn ang="T11">
                <a:pos x="T6" y="T7"/>
              </a:cxn>
            </a:cxnLst>
            <a:rect l="T12" t="T13" r="T14" b="T15"/>
            <a:pathLst>
              <a:path w="3995352" h="115330">
                <a:moveTo>
                  <a:pt x="3995352" y="115330"/>
                </a:moveTo>
                <a:lnTo>
                  <a:pt x="2644346" y="74141"/>
                </a:lnTo>
                <a:lnTo>
                  <a:pt x="1326292" y="41189"/>
                </a:lnTo>
                <a:lnTo>
                  <a:pt x="0" y="0"/>
                </a:lnTo>
              </a:path>
            </a:pathLst>
          </a:custGeom>
          <a:noFill/>
          <a:ln w="28575" cap="flat" cmpd="sng" algn="ctr">
            <a:solidFill>
              <a:schemeClr val="bg2"/>
            </a:solidFill>
            <a:prstDash val="solid"/>
            <a:round/>
            <a:headEnd type="none" w="med" len="med"/>
            <a:tailEnd type="none" w="med" len="med"/>
          </a:ln>
        </p:spPr>
        <p:txBody>
          <a:bodyPr anchor="ctr"/>
          <a:lstStyle/>
          <a:p>
            <a:endParaRPr lang="en-US"/>
          </a:p>
        </p:txBody>
      </p:sp>
      <p:sp>
        <p:nvSpPr>
          <p:cNvPr id="12325" name="Freeform 87"/>
          <p:cNvSpPr>
            <a:spLocks/>
          </p:cNvSpPr>
          <p:nvPr/>
        </p:nvSpPr>
        <p:spPr bwMode="auto">
          <a:xfrm>
            <a:off x="2092325" y="5280025"/>
            <a:ext cx="3995738" cy="107950"/>
          </a:xfrm>
          <a:custGeom>
            <a:avLst/>
            <a:gdLst>
              <a:gd name="T0" fmla="*/ 4011978 w 3995352"/>
              <a:gd name="T1" fmla="*/ 150932 h 107092"/>
              <a:gd name="T2" fmla="*/ 2671894 w 3995352"/>
              <a:gd name="T3" fmla="*/ 127711 h 107092"/>
              <a:gd name="T4" fmla="*/ 1348358 w 3995352"/>
              <a:gd name="T5" fmla="*/ 81272 h 107092"/>
              <a:gd name="T6" fmla="*/ 0 w 3995352"/>
              <a:gd name="T7" fmla="*/ 0 h 107092"/>
              <a:gd name="T8" fmla="*/ 0 60000 65536"/>
              <a:gd name="T9" fmla="*/ 0 60000 65536"/>
              <a:gd name="T10" fmla="*/ 0 60000 65536"/>
              <a:gd name="T11" fmla="*/ 0 60000 65536"/>
              <a:gd name="T12" fmla="*/ 0 w 3995352"/>
              <a:gd name="T13" fmla="*/ 0 h 107092"/>
              <a:gd name="T14" fmla="*/ 3995352 w 3995352"/>
              <a:gd name="T15" fmla="*/ 107092 h 107092"/>
            </a:gdLst>
            <a:ahLst/>
            <a:cxnLst>
              <a:cxn ang="T8">
                <a:pos x="T0" y="T1"/>
              </a:cxn>
              <a:cxn ang="T9">
                <a:pos x="T2" y="T3"/>
              </a:cxn>
              <a:cxn ang="T10">
                <a:pos x="T4" y="T5"/>
              </a:cxn>
              <a:cxn ang="T11">
                <a:pos x="T6" y="T7"/>
              </a:cxn>
            </a:cxnLst>
            <a:rect l="T12" t="T13" r="T14" b="T15"/>
            <a:pathLst>
              <a:path w="3995352" h="107092">
                <a:moveTo>
                  <a:pt x="3995352" y="107092"/>
                </a:moveTo>
                <a:lnTo>
                  <a:pt x="2660822" y="90616"/>
                </a:lnTo>
                <a:lnTo>
                  <a:pt x="1342768" y="57665"/>
                </a:lnTo>
                <a:lnTo>
                  <a:pt x="0" y="0"/>
                </a:lnTo>
              </a:path>
            </a:pathLst>
          </a:custGeom>
          <a:noFill/>
          <a:ln w="28575" cap="flat" cmpd="sng" algn="ctr">
            <a:solidFill>
              <a:schemeClr val="accent2"/>
            </a:solidFill>
            <a:prstDash val="solid"/>
            <a:round/>
            <a:headEnd type="none" w="med" len="med"/>
            <a:tailEnd type="none" w="med" len="med"/>
          </a:ln>
        </p:spPr>
        <p:txBody>
          <a:bodyPr anchor="ctr"/>
          <a:lstStyle/>
          <a:p>
            <a:endParaRPr lang="en-US"/>
          </a:p>
        </p:txBody>
      </p:sp>
      <p:sp>
        <p:nvSpPr>
          <p:cNvPr id="89" name="Freeform 88"/>
          <p:cNvSpPr/>
          <p:nvPr/>
        </p:nvSpPr>
        <p:spPr bwMode="auto">
          <a:xfrm>
            <a:off x="2100263" y="5561013"/>
            <a:ext cx="3979862" cy="23812"/>
          </a:xfrm>
          <a:custGeom>
            <a:avLst/>
            <a:gdLst>
              <a:gd name="connsiteX0" fmla="*/ 3978876 w 3978876"/>
              <a:gd name="connsiteY0" fmla="*/ 24713 h 24713"/>
              <a:gd name="connsiteX1" fmla="*/ 2652584 w 3978876"/>
              <a:gd name="connsiteY1" fmla="*/ 16475 h 24713"/>
              <a:gd name="connsiteX2" fmla="*/ 1326292 w 3978876"/>
              <a:gd name="connsiteY2" fmla="*/ 8237 h 24713"/>
              <a:gd name="connsiteX3" fmla="*/ 0 w 3978876"/>
              <a:gd name="connsiteY3" fmla="*/ 0 h 24713"/>
            </a:gdLst>
            <a:ahLst/>
            <a:cxnLst>
              <a:cxn ang="0">
                <a:pos x="connsiteX0" y="connsiteY0"/>
              </a:cxn>
              <a:cxn ang="0">
                <a:pos x="connsiteX1" y="connsiteY1"/>
              </a:cxn>
              <a:cxn ang="0">
                <a:pos x="connsiteX2" y="connsiteY2"/>
              </a:cxn>
              <a:cxn ang="0">
                <a:pos x="connsiteX3" y="connsiteY3"/>
              </a:cxn>
            </a:cxnLst>
            <a:rect l="l" t="t" r="r" b="b"/>
            <a:pathLst>
              <a:path w="3978876" h="24713">
                <a:moveTo>
                  <a:pt x="3978876" y="24713"/>
                </a:moveTo>
                <a:lnTo>
                  <a:pt x="2652584" y="16475"/>
                </a:lnTo>
                <a:lnTo>
                  <a:pt x="1326292" y="8237"/>
                </a:lnTo>
                <a:lnTo>
                  <a:pt x="0" y="0"/>
                </a:lnTo>
              </a:path>
            </a:pathLst>
          </a:custGeom>
          <a:noFill/>
          <a:ln w="28575" cap="flat" cmpd="sng" algn="ctr">
            <a:solidFill>
              <a:schemeClr val="accent3"/>
            </a:solidFill>
            <a:prstDash val="solid"/>
            <a:round/>
            <a:headEnd type="none" w="med" len="med"/>
            <a:tailEnd type="none" w="med" len="med"/>
          </a:ln>
          <a:effectLst/>
        </p:spPr>
        <p:txBody>
          <a:bodyPr anchor="ctr"/>
          <a:lstStyle/>
          <a:p>
            <a:pPr algn="ctr" eaLnBrk="1" hangingPunct="1">
              <a:defRPr/>
            </a:pPr>
            <a:endParaRPr lang="en-US" dirty="0">
              <a:ea typeface="ＭＳ Ｐゴシック" charset="0"/>
            </a:endParaRPr>
          </a:p>
        </p:txBody>
      </p:sp>
      <p:cxnSp>
        <p:nvCxnSpPr>
          <p:cNvPr id="12327" name="Straight Connector 91"/>
          <p:cNvCxnSpPr>
            <a:cxnSpLocks noChangeShapeType="1"/>
          </p:cNvCxnSpPr>
          <p:nvPr/>
        </p:nvCxnSpPr>
        <p:spPr bwMode="auto">
          <a:xfrm>
            <a:off x="2100263" y="5684838"/>
            <a:ext cx="3987800" cy="0"/>
          </a:xfrm>
          <a:prstGeom prst="line">
            <a:avLst/>
          </a:prstGeom>
          <a:noFill/>
          <a:ln w="28575" algn="ctr">
            <a:solidFill>
              <a:schemeClr val="accent1"/>
            </a:solidFill>
            <a:round/>
            <a:headEnd/>
            <a:tailEnd/>
          </a:ln>
        </p:spPr>
      </p:cxnSp>
      <p:sp>
        <p:nvSpPr>
          <p:cNvPr id="12328" name="Rectangle 68"/>
          <p:cNvSpPr>
            <a:spLocks noChangeArrowheads="1"/>
          </p:cNvSpPr>
          <p:nvPr/>
        </p:nvSpPr>
        <p:spPr bwMode="auto">
          <a:xfrm rot="2700000">
            <a:off x="6032500" y="3224213"/>
            <a:ext cx="109537" cy="109538"/>
          </a:xfrm>
          <a:prstGeom prst="rect">
            <a:avLst/>
          </a:prstGeom>
          <a:solidFill>
            <a:schemeClr val="tx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29" name="Rectangle 68"/>
          <p:cNvSpPr>
            <a:spLocks noChangeArrowheads="1"/>
          </p:cNvSpPr>
          <p:nvPr/>
        </p:nvSpPr>
        <p:spPr bwMode="auto">
          <a:xfrm rot="2700000">
            <a:off x="4710113" y="3317875"/>
            <a:ext cx="109538" cy="109537"/>
          </a:xfrm>
          <a:prstGeom prst="rect">
            <a:avLst/>
          </a:prstGeom>
          <a:solidFill>
            <a:schemeClr val="tx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30" name="Rectangle 68"/>
          <p:cNvSpPr>
            <a:spLocks noChangeArrowheads="1"/>
          </p:cNvSpPr>
          <p:nvPr/>
        </p:nvSpPr>
        <p:spPr bwMode="auto">
          <a:xfrm rot="2700000">
            <a:off x="3371850" y="3387725"/>
            <a:ext cx="109538" cy="109538"/>
          </a:xfrm>
          <a:prstGeom prst="rect">
            <a:avLst/>
          </a:prstGeom>
          <a:solidFill>
            <a:schemeClr val="tx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31" name="Rectangle 68"/>
          <p:cNvSpPr>
            <a:spLocks noChangeArrowheads="1"/>
          </p:cNvSpPr>
          <p:nvPr/>
        </p:nvSpPr>
        <p:spPr bwMode="auto">
          <a:xfrm rot="2700000">
            <a:off x="2049463" y="3490913"/>
            <a:ext cx="109537" cy="109537"/>
          </a:xfrm>
          <a:prstGeom prst="rect">
            <a:avLst/>
          </a:prstGeom>
          <a:solidFill>
            <a:schemeClr val="tx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32" name="Isosceles Triangle 54"/>
          <p:cNvSpPr>
            <a:spLocks noChangeArrowheads="1"/>
          </p:cNvSpPr>
          <p:nvPr/>
        </p:nvSpPr>
        <p:spPr bwMode="auto">
          <a:xfrm>
            <a:off x="2062163" y="4443413"/>
            <a:ext cx="109537" cy="109537"/>
          </a:xfrm>
          <a:prstGeom prst="triangle">
            <a:avLst>
              <a:gd name="adj" fmla="val 50000"/>
            </a:avLst>
          </a:prstGeom>
          <a:solidFill>
            <a:schemeClr val="bg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33" name="Isosceles Triangle 54"/>
          <p:cNvSpPr>
            <a:spLocks noChangeArrowheads="1"/>
          </p:cNvSpPr>
          <p:nvPr/>
        </p:nvSpPr>
        <p:spPr bwMode="auto">
          <a:xfrm>
            <a:off x="3376613" y="4471988"/>
            <a:ext cx="109537" cy="109537"/>
          </a:xfrm>
          <a:prstGeom prst="triangle">
            <a:avLst>
              <a:gd name="adj" fmla="val 50000"/>
            </a:avLst>
          </a:prstGeom>
          <a:solidFill>
            <a:schemeClr val="bg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34" name="Isosceles Triangle 54"/>
          <p:cNvSpPr>
            <a:spLocks noChangeArrowheads="1"/>
          </p:cNvSpPr>
          <p:nvPr/>
        </p:nvSpPr>
        <p:spPr bwMode="auto">
          <a:xfrm>
            <a:off x="4714875" y="4510088"/>
            <a:ext cx="109538" cy="109537"/>
          </a:xfrm>
          <a:prstGeom prst="triangle">
            <a:avLst>
              <a:gd name="adj" fmla="val 50000"/>
            </a:avLst>
          </a:prstGeom>
          <a:solidFill>
            <a:schemeClr val="bg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35" name="Isosceles Triangle 54"/>
          <p:cNvSpPr>
            <a:spLocks noChangeArrowheads="1"/>
          </p:cNvSpPr>
          <p:nvPr/>
        </p:nvSpPr>
        <p:spPr bwMode="auto">
          <a:xfrm>
            <a:off x="6045200" y="4554538"/>
            <a:ext cx="109538" cy="109537"/>
          </a:xfrm>
          <a:prstGeom prst="triangle">
            <a:avLst>
              <a:gd name="adj" fmla="val 50000"/>
            </a:avLst>
          </a:prstGeom>
          <a:solidFill>
            <a:schemeClr val="bg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36" name="Rectangle 58"/>
          <p:cNvSpPr>
            <a:spLocks noChangeArrowheads="1"/>
          </p:cNvSpPr>
          <p:nvPr/>
        </p:nvSpPr>
        <p:spPr bwMode="auto">
          <a:xfrm>
            <a:off x="6024563" y="5337175"/>
            <a:ext cx="109537" cy="109538"/>
          </a:xfrm>
          <a:prstGeom prst="rect">
            <a:avLst/>
          </a:prstGeom>
          <a:solidFill>
            <a:schemeClr val="accent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37" name="Rectangle 58"/>
          <p:cNvSpPr>
            <a:spLocks noChangeArrowheads="1"/>
          </p:cNvSpPr>
          <p:nvPr/>
        </p:nvSpPr>
        <p:spPr bwMode="auto">
          <a:xfrm>
            <a:off x="2041525" y="5235575"/>
            <a:ext cx="109538" cy="109538"/>
          </a:xfrm>
          <a:prstGeom prst="rect">
            <a:avLst/>
          </a:prstGeom>
          <a:solidFill>
            <a:schemeClr val="accent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38" name="Rectangle 58"/>
          <p:cNvSpPr>
            <a:spLocks noChangeArrowheads="1"/>
          </p:cNvSpPr>
          <p:nvPr/>
        </p:nvSpPr>
        <p:spPr bwMode="auto">
          <a:xfrm>
            <a:off x="3379788" y="5272088"/>
            <a:ext cx="109537" cy="109537"/>
          </a:xfrm>
          <a:prstGeom prst="rect">
            <a:avLst/>
          </a:prstGeom>
          <a:solidFill>
            <a:schemeClr val="accent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39" name="Rectangle 58"/>
          <p:cNvSpPr>
            <a:spLocks noChangeArrowheads="1"/>
          </p:cNvSpPr>
          <p:nvPr/>
        </p:nvSpPr>
        <p:spPr bwMode="auto">
          <a:xfrm>
            <a:off x="4702175" y="5316538"/>
            <a:ext cx="109538" cy="109537"/>
          </a:xfrm>
          <a:prstGeom prst="rect">
            <a:avLst/>
          </a:prstGeom>
          <a:solidFill>
            <a:schemeClr val="accent2"/>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05" name="Oval 104"/>
          <p:cNvSpPr/>
          <p:nvPr/>
        </p:nvSpPr>
        <p:spPr bwMode="auto">
          <a:xfrm>
            <a:off x="2062163" y="5505450"/>
            <a:ext cx="109537" cy="111125"/>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buFont typeface="Arial" charset="0"/>
              <a:buChar char="•"/>
              <a:defRPr/>
            </a:pPr>
            <a:endParaRPr lang="en-US" dirty="0">
              <a:solidFill>
                <a:srgbClr val="FFFFFF"/>
              </a:solidFill>
              <a:ea typeface="ＭＳ Ｐゴシック" charset="0"/>
            </a:endParaRPr>
          </a:p>
        </p:txBody>
      </p:sp>
      <p:sp>
        <p:nvSpPr>
          <p:cNvPr id="106" name="Oval 105"/>
          <p:cNvSpPr/>
          <p:nvPr/>
        </p:nvSpPr>
        <p:spPr bwMode="auto">
          <a:xfrm>
            <a:off x="3392488" y="5510213"/>
            <a:ext cx="109537" cy="111125"/>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buFont typeface="Arial" charset="0"/>
              <a:buChar char="•"/>
              <a:defRPr/>
            </a:pPr>
            <a:endParaRPr lang="en-US" dirty="0">
              <a:solidFill>
                <a:srgbClr val="FFFFFF"/>
              </a:solidFill>
              <a:ea typeface="ＭＳ Ｐゴシック" charset="0"/>
            </a:endParaRPr>
          </a:p>
        </p:txBody>
      </p:sp>
      <p:sp>
        <p:nvSpPr>
          <p:cNvPr id="107" name="Oval 106"/>
          <p:cNvSpPr/>
          <p:nvPr/>
        </p:nvSpPr>
        <p:spPr bwMode="auto">
          <a:xfrm>
            <a:off x="4706938" y="5530850"/>
            <a:ext cx="109537" cy="111125"/>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buFont typeface="Arial" charset="0"/>
              <a:buChar char="•"/>
              <a:defRPr/>
            </a:pPr>
            <a:endParaRPr lang="en-US" dirty="0">
              <a:solidFill>
                <a:srgbClr val="FFFFFF"/>
              </a:solidFill>
              <a:ea typeface="ＭＳ Ｐゴシック" charset="0"/>
            </a:endParaRPr>
          </a:p>
        </p:txBody>
      </p:sp>
      <p:sp>
        <p:nvSpPr>
          <p:cNvPr id="108" name="Oval 107"/>
          <p:cNvSpPr/>
          <p:nvPr/>
        </p:nvSpPr>
        <p:spPr bwMode="auto">
          <a:xfrm>
            <a:off x="6021388" y="5535613"/>
            <a:ext cx="109537" cy="111125"/>
          </a:xfrm>
          <a:prstGeom prst="ellipse">
            <a:avLst/>
          </a:prstGeom>
          <a:solidFill>
            <a:schemeClr val="accent3"/>
          </a:solidFill>
          <a:ln w="9525" cap="flat" cmpd="sng" algn="ctr">
            <a:noFill/>
            <a:prstDash val="solid"/>
            <a:round/>
            <a:headEnd type="none" w="med" len="med"/>
            <a:tailEnd type="none" w="med" len="med"/>
          </a:ln>
          <a:effectLst/>
        </p:spPr>
        <p:txBody>
          <a:bodyPr/>
          <a:lstStyle/>
          <a:p>
            <a:pPr eaLnBrk="1" hangingPunct="1">
              <a:buFont typeface="Arial" charset="0"/>
              <a:buChar char="•"/>
              <a:defRPr/>
            </a:pPr>
            <a:endParaRPr lang="en-US" dirty="0">
              <a:solidFill>
                <a:srgbClr val="FFFFFF"/>
              </a:solidFill>
              <a:ea typeface="ＭＳ Ｐゴシック" charset="0"/>
            </a:endParaRPr>
          </a:p>
        </p:txBody>
      </p:sp>
      <p:sp>
        <p:nvSpPr>
          <p:cNvPr id="12344" name="Rectangle 65"/>
          <p:cNvSpPr>
            <a:spLocks noChangeArrowheads="1"/>
          </p:cNvSpPr>
          <p:nvPr/>
        </p:nvSpPr>
        <p:spPr bwMode="auto">
          <a:xfrm rot="2700000">
            <a:off x="2054225" y="5637213"/>
            <a:ext cx="109537" cy="109538"/>
          </a:xfrm>
          <a:prstGeom prst="rect">
            <a:avLst/>
          </a:prstGeom>
          <a:solidFill>
            <a:schemeClr val="accent1"/>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45" name="Rectangle 65"/>
          <p:cNvSpPr>
            <a:spLocks noChangeArrowheads="1"/>
          </p:cNvSpPr>
          <p:nvPr/>
        </p:nvSpPr>
        <p:spPr bwMode="auto">
          <a:xfrm rot="2700000">
            <a:off x="3392488" y="5624513"/>
            <a:ext cx="109537" cy="109537"/>
          </a:xfrm>
          <a:prstGeom prst="rect">
            <a:avLst/>
          </a:prstGeom>
          <a:solidFill>
            <a:schemeClr val="accent1"/>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46" name="Rectangle 65"/>
          <p:cNvSpPr>
            <a:spLocks noChangeArrowheads="1"/>
          </p:cNvSpPr>
          <p:nvPr/>
        </p:nvSpPr>
        <p:spPr bwMode="auto">
          <a:xfrm rot="2700000">
            <a:off x="4706938" y="5619750"/>
            <a:ext cx="109538" cy="109537"/>
          </a:xfrm>
          <a:prstGeom prst="rect">
            <a:avLst/>
          </a:prstGeom>
          <a:solidFill>
            <a:schemeClr val="accent1"/>
          </a:solidFill>
          <a:ln w="9525" algn="ctr">
            <a:noFill/>
            <a:round/>
            <a:headEnd/>
            <a:tailEnd/>
          </a:ln>
        </p:spPr>
        <p:txBody>
          <a:bodyPr/>
          <a:lstStyle/>
          <a:p>
            <a:pPr eaLnBrk="1" hangingPunct="1"/>
            <a:endParaRPr lang="fr-FR" altLang="en-US">
              <a:solidFill>
                <a:srgbClr val="FFFFFF"/>
              </a:solidFill>
              <a:cs typeface="Arial" charset="0"/>
            </a:endParaRPr>
          </a:p>
        </p:txBody>
      </p:sp>
      <p:sp>
        <p:nvSpPr>
          <p:cNvPr id="12347" name="Rectangle 65"/>
          <p:cNvSpPr>
            <a:spLocks noChangeArrowheads="1"/>
          </p:cNvSpPr>
          <p:nvPr/>
        </p:nvSpPr>
        <p:spPr bwMode="auto">
          <a:xfrm rot="2700000">
            <a:off x="6037263" y="5616575"/>
            <a:ext cx="109538" cy="109537"/>
          </a:xfrm>
          <a:prstGeom prst="rect">
            <a:avLst/>
          </a:prstGeom>
          <a:solidFill>
            <a:schemeClr val="accent1"/>
          </a:solidFill>
          <a:ln w="9525" algn="ctr">
            <a:noFill/>
            <a:round/>
            <a:headEnd/>
            <a:tailEnd/>
          </a:ln>
        </p:spPr>
        <p:txBody>
          <a:bodyPr/>
          <a:lstStyle/>
          <a:p>
            <a:pPr eaLnBrk="1" hangingPunct="1"/>
            <a:endParaRPr lang="fr-FR" altLang="en-US">
              <a:solidFill>
                <a:srgbClr val="FFFFFF"/>
              </a:solidFill>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mtClean="0"/>
              <a:t>HIV Prevention: Toolbox for Success</a:t>
            </a:r>
          </a:p>
        </p:txBody>
      </p:sp>
      <p:sp>
        <p:nvSpPr>
          <p:cNvPr id="13315" name="Content Placeholder 2"/>
          <p:cNvSpPr>
            <a:spLocks noGrp="1"/>
          </p:cNvSpPr>
          <p:nvPr>
            <p:ph idx="1"/>
          </p:nvPr>
        </p:nvSpPr>
        <p:spPr/>
        <p:txBody>
          <a:bodyPr/>
          <a:lstStyle/>
          <a:p>
            <a:r>
              <a:rPr lang="en-US" altLang="en-US" smtClean="0"/>
              <a:t>Safer-sex counseling: understanding risk</a:t>
            </a:r>
          </a:p>
          <a:p>
            <a:r>
              <a:rPr lang="en-US" altLang="en-US" smtClean="0"/>
              <a:t>Condoms and lubricant</a:t>
            </a:r>
          </a:p>
          <a:p>
            <a:r>
              <a:rPr lang="en-US" altLang="en-US" smtClean="0"/>
              <a:t>Sterile syringes and avoiding sharing “works”</a:t>
            </a:r>
          </a:p>
          <a:p>
            <a:r>
              <a:rPr lang="en-US" altLang="en-US" smtClean="0"/>
              <a:t>HIV testing</a:t>
            </a:r>
          </a:p>
          <a:p>
            <a:r>
              <a:rPr lang="en-US" altLang="en-US" smtClean="0"/>
              <a:t>STI testing and treatment</a:t>
            </a:r>
          </a:p>
          <a:p>
            <a:r>
              <a:rPr lang="en-US" altLang="en-US" smtClean="0"/>
              <a:t>PEP (postexposure prophylaxis)</a:t>
            </a:r>
          </a:p>
          <a:p>
            <a:r>
              <a:rPr lang="en-US" altLang="en-US" smtClean="0"/>
              <a:t>PrEP (pre-exposure prophylaxis)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What Is PrEP? </a:t>
            </a:r>
          </a:p>
        </p:txBody>
      </p:sp>
      <p:sp>
        <p:nvSpPr>
          <p:cNvPr id="14339" name="Content Placeholder 2"/>
          <p:cNvSpPr>
            <a:spLocks noGrp="1"/>
          </p:cNvSpPr>
          <p:nvPr>
            <p:ph idx="1"/>
          </p:nvPr>
        </p:nvSpPr>
        <p:spPr/>
        <p:txBody>
          <a:bodyPr/>
          <a:lstStyle/>
          <a:p>
            <a:r>
              <a:rPr lang="en-US" altLang="en-US" smtClean="0"/>
              <a:t>For PrEP, an HIV-uninfected individual takes antiretroviral medication(s) </a:t>
            </a:r>
            <a:r>
              <a:rPr lang="en-US" altLang="en-US" b="1" i="1" smtClean="0"/>
              <a:t>before</a:t>
            </a:r>
            <a:r>
              <a:rPr lang="en-US" altLang="en-US" smtClean="0"/>
              <a:t> potential HIV exposure</a:t>
            </a:r>
          </a:p>
          <a:p>
            <a:r>
              <a:rPr lang="en-US" altLang="en-US" smtClean="0"/>
              <a:t>The idea of providing a medication as prophylaxis against an infectious disease is well established, eg:</a:t>
            </a:r>
          </a:p>
          <a:p>
            <a:pPr lvl="1"/>
            <a:r>
              <a:rPr lang="en-US" altLang="en-US" smtClean="0"/>
              <a:t>Use of antimalarials before traveling to malarial zones</a:t>
            </a:r>
          </a:p>
          <a:p>
            <a:pPr lvl="1"/>
            <a:r>
              <a:rPr lang="en-US" altLang="en-US" smtClean="0"/>
              <a:t>Use of antibiotics prior to dental procedures</a:t>
            </a:r>
          </a:p>
          <a:p>
            <a:r>
              <a:rPr lang="en-US" altLang="en-US" smtClean="0"/>
              <a:t>Oral contraceptives are also used prophylactically to prevent pregnancy</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7893&quot;&gt;&lt;property id=&quot;20148&quot; value=&quot;5&quot;/&gt;&lt;property id=&quot;20300&quot; value=&quot;Slide 5 - &amp;quot;Introduction to the Use of PrEP in Clinical Practice&amp;quot;&quot;/&gt;&lt;property id=&quot;20307&quot; value=&quot;518&quot;/&gt;&lt;/object&gt;&lt;object type=&quot;3&quot; unique_id=&quot;19159&quot;&gt;&lt;property id=&quot;20148&quot; value=&quot;5&quot;/&gt;&lt;property id=&quot;20300&quot; value=&quot;Slide 2 - &amp;quot;About These Slides&amp;quot;&quot;/&gt;&lt;property id=&quot;20307&quot; value=&quot;524&quot;/&gt;&lt;/object&gt;&lt;object type=&quot;3&quot; unique_id=&quot;19160&quot;&gt;&lt;property id=&quot;20148&quot; value=&quot;5&quot;/&gt;&lt;property id=&quot;20300&quot; value=&quot;Slide 1 - &amp;quot;Why, When, and How to Use Pre-Exposure Prophylaxis (PrEP) for HIV Acquisition: &amp;#x0D;&amp;#x0A;Guidance for Midlevel Practitioners&quot;/&gt;&lt;property id=&quot;20307&quot; value=&quot;671&quot;/&gt;&lt;/object&gt;&lt;object type=&quot;3&quot; unique_id=&quot;19161&quot;&gt;&lt;property id=&quot;20148&quot; value=&quot;5&quot;/&gt;&lt;property id=&quot;20300&quot; value=&quot;Slide 3 - &amp;quot;Faculty &amp;quot;&quot;/&gt;&lt;property id=&quot;20307&quot; value=&quot;708&quot;/&gt;&lt;/object&gt;&lt;object type=&quot;3&quot; unique_id=&quot;19162&quot;&gt;&lt;property id=&quot;20148&quot; value=&quot;5&quot;/&gt;&lt;property id=&quot;20300&quot; value=&quot;Slide 4 - &amp;quot;Faculty Disclosures &amp;quot;&quot;/&gt;&lt;property id=&quot;20307&quot; value=&quot;709&quot;/&gt;&lt;/object&gt;&lt;object type=&quot;3&quot; unique_id=&quot;19163&quot;&gt;&lt;property id=&quot;20148&quot; value=&quot;5&quot;/&gt;&lt;property id=&quot;20300&quot; value=&quot;Slide 6 - &amp;quot;HIV/AIDS in the United States and Worldwide&amp;quot;&quot;/&gt;&lt;property id=&quot;20307&quot; value=&quot;570&quot;/&gt;&lt;/object&gt;&lt;object type=&quot;3&quot; unique_id=&quot;19164&quot;&gt;&lt;property id=&quot;20148&quot; value=&quot;5&quot;/&gt;&lt;property id=&quot;20300&quot; value=&quot;Slide 7 - &amp;quot;The Need for HIV Prevention: Continued HIV Risk in the US&amp;quot;&quot;/&gt;&lt;property id=&quot;20307&quot; value=&quot;568&quot;/&gt;&lt;/object&gt;&lt;object type=&quot;3&quot; unique_id=&quot;19165&quot;&gt;&lt;property id=&quot;20148&quot; value=&quot;5&quot;/&gt;&lt;property id=&quot;20300&quot; value=&quot;Slide 8 - &amp;quot;HIV Prevention: Toolbox for Success&amp;quot;&quot;/&gt;&lt;property id=&quot;20307&quot; value=&quot;678&quot;/&gt;&lt;/object&gt;&lt;object type=&quot;3&quot; unique_id=&quot;19166&quot;&gt;&lt;property id=&quot;20148&quot; value=&quot;5&quot;/&gt;&lt;property id=&quot;20300&quot; value=&quot;Slide 9 - &amp;quot;What Is PrEP? &amp;quot;&quot;/&gt;&lt;property id=&quot;20307&quot; value=&quot;679&quot;/&gt;&lt;/object&gt;&lt;object type=&quot;3&quot; unique_id=&quot;19167&quot;&gt;&lt;property id=&quot;20148&quot; value=&quot;5&quot;/&gt;&lt;property id=&quot;20300&quot; value=&quot;Slide 10 - &amp;quot;Antiretrovirals Used in HIV Prevention:&amp;#x0D;&amp;#x0A;The Foundation for PrEP&amp;quot;&quot;/&gt;&lt;property id=&quot;20307&quot; value=&quot;574&quot;/&gt;&lt;/object&gt;&lt;object type=&quot;3&quot; unique_id=&quot;19168&quot;&gt;&lt;property id=&quot;20148&quot; value=&quot;5&quot;/&gt;&lt;property id=&quot;20300&quot; value=&quot;Slide 11 - &amp;quot;Pre- vs Postexposure Prophylaxis&amp;quot;&quot;/&gt;&lt;property id=&quot;20307&quot; value=&quot;680&quot;/&gt;&lt;/object&gt;&lt;object type=&quot;3&quot; unique_id=&quot;19169&quot;&gt;&lt;property id=&quot;20148&quot; value=&quot;5&quot;/&gt;&lt;property id=&quot;20300&quot; value=&quot;Slide 12 - &amp;quot;PrEP Trials Have Shown Efficacy in MSM, Heterosexual Men and Women, and IDUs&amp;quot;&quot;/&gt;&lt;property id=&quot;20307&quot; value=&quot;593&quot;/&gt;&lt;/object&gt;&lt;object type=&quot;3&quot; unique_id=&quot;19170&quot;&gt;&lt;property id=&quot;20148&quot; value=&quot;5&quot;/&gt;&lt;property id=&quot;20300&quot; value=&quot;Slide 13 - &amp;quot;PrEP Works, but Adherence Is Critical&amp;quot;&quot;/&gt;&lt;property id=&quot;20307&quot; value=&quot;569&quot;/&gt;&lt;/object&gt;&lt;object type=&quot;3&quot; unique_id=&quot;19171&quot;&gt;&lt;property id=&quot;20148&quot; value=&quot;5&quot;/&gt;&lt;property id=&quot;20300&quot; value=&quot;Slide 14 - &amp;quot;PrEP in Clinical Practice: What Are the Barriers to PrEP Uptake?&amp;quot;&quot;/&gt;&lt;property id=&quot;20307&quot; value=&quot;596&quot;/&gt;&lt;/object&gt;&lt;object type=&quot;3&quot; unique_id=&quot;19172&quot;&gt;&lt;property id=&quot;20148&quot; value=&quot;5&quot;/&gt;&lt;property id=&quot;20300&quot; value=&quot;Slide 15 - &amp;quot;Risk Assessment and Shared Decision Making&amp;quot;&quot;/&gt;&lt;property id=&quot;20307&quot; value=&quot;530&quot;/&gt;&lt;/object&gt;&lt;object type=&quot;3&quot; unique_id=&quot;19173&quot;&gt;&lt;property id=&quot;20148&quot; value=&quot;5&quot;/&gt;&lt;property id=&quot;20300&quot; value=&quot;Slide 16 - &amp;quot;Provider–Patient Decision Making&amp;quot;&quot;/&gt;&lt;property id=&quot;20307&quot; value=&quot;582&quot;/&gt;&lt;/object&gt;&lt;object type=&quot;3&quot; unique_id=&quot;19174&quot;&gt;&lt;property id=&quot;20148&quot; value=&quot;5&quot;/&gt;&lt;property id=&quot;20300&quot; value=&quot;Slide 17 - &amp;quot;CDC PrEP Guideline: For Which Patients Is PrEP Recommended?&amp;quot;&quot;/&gt;&lt;property id=&quot;20307&quot; value=&quot;677&quot;/&gt;&lt;/object&gt;&lt;object type=&quot;3&quot; unique_id=&quot;19175&quot;&gt;&lt;property id=&quot;20148&quot; value=&quot;5&quot;/&gt;&lt;property id=&quot;20300&quot; value=&quot;Slide 18 - &amp;quot;“Ironically, it may require &amp;#x0D;&amp;#x0A;greater intimacy to discuss sex than to engage in it”&amp;#x0D;&amp;#x0A;&amp;#x0D;&amp;#x0A;The Hidden Epidemic&amp;#x0D;&amp;#x0A;Institute &quot;/&gt;&lt;property id=&quot;20307&quot; value=&quot;580&quot;/&gt;&lt;/object&gt;&lt;object type=&quot;3&quot; unique_id=&quot;19176&quot;&gt;&lt;property id=&quot;20148&quot; value=&quot;5&quot;/&gt;&lt;property id=&quot;20300&quot; value=&quot;Slide 19 - &amp;quot;Many Patients Want Clinicians to Ask About Sexual Issues&amp;quot;&quot;/&gt;&lt;property id=&quot;20307&quot; value=&quot;587&quot;/&gt;&lt;/object&gt;&lt;object type=&quot;3&quot; unique_id=&quot;19177&quot;&gt;&lt;property id=&quot;20148&quot; value=&quot;5&quot;/&gt;&lt;property id=&quot;20300&quot; value=&quot;Slide 20 - &amp;quot;How Do We Decide If a Patient May Be a Candidate for PrEP? &amp;quot;&quot;/&gt;&lt;property id=&quot;20307&quot; value=&quot;540&quot;/&gt;&lt;/object&gt;&lt;object type=&quot;3&quot; unique_id=&quot;19178&quot;&gt;&lt;property id=&quot;20148&quot; value=&quot;5&quot;/&gt;&lt;property id=&quot;20300&quot; value=&quot;Slide 21 - &amp;quot;Pre-PrEP Counseling, Testing, and Clinical Evaluation&amp;quot;&quot;/&gt;&lt;property id=&quot;20307&quot; value=&quot;616&quot;/&gt;&lt;/object&gt;&lt;object type=&quot;3&quot; unique_id=&quot;19179&quot;&gt;&lt;property id=&quot;20148&quot; value=&quot;5&quot;/&gt;&lt;property id=&quot;20300&quot; value=&quot;Slide 22 - &amp;quot;CDC Guideline: Clinical Eligibility for PrEP&amp;quot;&quot;/&gt;&lt;property id=&quot;20307&quot; value=&quot;622&quot;/&gt;&lt;/object&gt;&lt;object type=&quot;3&quot; unique_id=&quot;19180&quot;&gt;&lt;property id=&quot;20148&quot; value=&quot;5&quot;/&gt;&lt;property id=&quot;20300&quot; value=&quot;Slide 23 - &amp;quot;HIV Screening &amp;quot;&quot;/&gt;&lt;property id=&quot;20307&quot; value=&quot;623&quot;/&gt;&lt;/object&gt;&lt;object type=&quot;3&quot; unique_id=&quot;19181&quot;&gt;&lt;property id=&quot;20148&quot; value=&quot;5&quot;/&gt;&lt;property id=&quot;20300&quot; value=&quot;Slide 24 - &amp;quot;Acute HIV Infection&amp;quot;&quot;/&gt;&lt;property id=&quot;20307&quot; value=&quot;624&quot;/&gt;&lt;/object&gt;&lt;object type=&quot;3&quot; unique_id=&quot;19182&quot;&gt;&lt;property id=&quot;20148&quot; value=&quot;5&quot;/&gt;&lt;property id=&quot;20300&quot; value=&quot;Slide 25 - &amp;quot;Documenting &amp;#x0D;&amp;#x0A;HIV Status&amp;quot;&quot;/&gt;&lt;property id=&quot;20307&quot; value=&quot;706&quot;/&gt;&lt;/object&gt;&lt;object type=&quot;3&quot; unique_id=&quot;19183&quot;&gt;&lt;property id=&quot;20148&quot; value=&quot;5&quot;/&gt;&lt;property id=&quot;20300&quot; value=&quot;Slide 26 - &amp;quot;Additional Clinical and Laboratory Evaluation&amp;quot;&quot;/&gt;&lt;property id=&quot;20307&quot; value=&quot;626&quot;/&gt;&lt;/object&gt;&lt;object type=&quot;3&quot; unique_id=&quot;19184&quot;&gt;&lt;property id=&quot;20148&quot; value=&quot;5&quot;/&gt;&lt;property id=&quot;20300&quot; value=&quot;Slide 27 - &amp;quot;Adverse Events&amp;quot;&quot;/&gt;&lt;property id=&quot;20307&quot; value=&quot;628&quot;/&gt;&lt;/object&gt;&lt;object type=&quot;3&quot; unique_id=&quot;19185&quot;&gt;&lt;property id=&quot;20148&quot; value=&quot;5&quot;/&gt;&lt;property id=&quot;20300&quot; value=&quot;Slide 28 - &amp;quot;Adherence Counseling&amp;quot;&quot;/&gt;&lt;property id=&quot;20307&quot; value=&quot;629&quot;/&gt;&lt;/object&gt;&lt;object type=&quot;3&quot; unique_id=&quot;19186&quot;&gt;&lt;property id=&quot;20148&quot; value=&quot;5&quot;/&gt;&lt;property id=&quot;20300&quot; value=&quot;Slide 29 - &amp;quot;CDC Guideline: Recommended PrEP Regimen&amp;quot;&quot;/&gt;&lt;property id=&quot;20307&quot; value=&quot;682&quot;/&gt;&lt;/object&gt;&lt;object type=&quot;3&quot; unique_id=&quot;19187&quot;&gt;&lt;property id=&quot;20148&quot; value=&quot;5&quot;/&gt;&lt;property id=&quot;20300&quot; value=&quot;Slide 30 - &amp;quot;Oral PrEP Reduces Incidence of HIV in MSM, Even With Incomplete Adherence&amp;quot;&quot;/&gt;&lt;property id=&quot;20307&quot; value=&quot;683&quot;/&gt;&lt;/object&gt;&lt;object type=&quot;3&quot; unique_id=&quot;19188&quot;&gt;&lt;property id=&quot;20148&quot; value=&quot;5&quot;/&gt;&lt;property id=&quot;20300&quot; value=&quot;Slide 31 - &amp;quot;iPrEX OLE: HIV Infection Occurred During Gaps in PrEP Use&amp;quot;&quot;/&gt;&lt;property id=&quot;20307&quot; value=&quot;705&quot;/&gt;&lt;/object&gt;&lt;object type=&quot;3&quot; unique_id=&quot;19189&quot;&gt;&lt;property id=&quot;20148&quot; value=&quot;5&quot;/&gt;&lt;property id=&quot;20300&quot; value=&quot;Slide 32 - &amp;quot;Key Components of Medication Adherence Counseling &amp;quot;&quot;/&gt;&lt;property id=&quot;20307&quot; value=&quot;641&quot;/&gt;&lt;/object&gt;&lt;object type=&quot;3&quot; unique_id=&quot;19190&quot;&gt;&lt;property id=&quot;20148&quot; value=&quot;5&quot;/&gt;&lt;property id=&quot;20300&quot; value=&quot;Slide 33 - &amp;quot;On-Treatment Follow-up&amp;quot;&quot;/&gt;&lt;property id=&quot;20307&quot; value=&quot;643&quot;/&gt;&lt;/object&gt;&lt;object type=&quot;3&quot; unique_id=&quot;19191&quot;&gt;&lt;property id=&quot;20148&quot; value=&quot;5&quot;/&gt;&lt;property id=&quot;20300&quot; value=&quot;Slide 34 - &amp;quot;CDC Guideline: Follow-up and Monitoring&amp;quot;&quot;/&gt;&lt;property id=&quot;20307&quot; value=&quot;644&quot;/&gt;&lt;/object&gt;&lt;object type=&quot;3&quot; unique_id=&quot;19192&quot;&gt;&lt;property id=&quot;20148&quot; value=&quot;5&quot;/&gt;&lt;property id=&quot;20300&quot; value=&quot;Slide 35 - &amp;quot;Responding to Patient-Reported Challenges&amp;quot;&quot;/&gt;&lt;property id=&quot;20307&quot; value=&quot;647&quot;/&gt;&lt;/object&gt;&lt;object type=&quot;3&quot; unique_id=&quot;19193&quot;&gt;&lt;property id=&quot;20148&quot; value=&quot;5&quot;/&gt;&lt;property id=&quot;20300&quot; value=&quot;Slide 36 - &amp;quot;PrEP Trials Found Decreasing Risk Behavior Over Time&amp;quot;&quot;/&gt;&lt;property id=&quot;20307&quot; value=&quot;685&quot;/&gt;&lt;/object&gt;&lt;object type=&quot;3&quot; unique_id=&quot;19194&quot;&gt;&lt;property id=&quot;20148&quot; value=&quot;5&quot;/&gt;&lt;property id=&quot;20300&quot; value=&quot;Slide 37 - &amp;quot;Pregnancy &amp;quot;&quot;/&gt;&lt;property id=&quot;20307&quot; value=&quot;652&quot;/&gt;&lt;/object&gt;&lt;object type=&quot;3&quot; unique_id=&quot;19195&quot;&gt;&lt;property id=&quot;20148&quot; value=&quot;5&quot;/&gt;&lt;property id=&quot;20300&quot; value=&quot;Slide 38 - &amp;quot;Stopping PrEP&amp;quot;&quot;/&gt;&lt;property id=&quot;20307&quot; value=&quot;653&quot;/&gt;&lt;/object&gt;&lt;object type=&quot;3&quot; unique_id=&quot;19196&quot;&gt;&lt;property id=&quot;20148&quot; value=&quot;5&quot;/&gt;&lt;property id=&quot;20300&quot; value=&quot;Slide 39 - &amp;quot;Conclusions&amp;quot;&quot;/&gt;&lt;property id=&quot;20307&quot; value=&quot;658&quot;/&gt;&lt;/object&gt;&lt;object type=&quot;3&quot; unique_id=&quot;19197&quot;&gt;&lt;property id=&quot;20148&quot; value=&quot;5&quot;/&gt;&lt;property id=&quot;20300&quot; value=&quot;Slide 40 - &amp;quot;Conclusions&amp;quot;&quot;/&gt;&lt;property id=&quot;20307&quot; value=&quot;659&quot;/&gt;&lt;/object&gt;&lt;object type=&quot;3&quot; unique_id=&quot;19198&quot;&gt;&lt;property id=&quot;20148&quot; value=&quot;5&quot;/&gt;&lt;property id=&quot;20300&quot; value=&quot;Slide 41 - &amp;quot;Resources for Healthcare Professionals&amp;quot;&quot;/&gt;&lt;property id=&quot;20307&quot; value=&quot;660&quot;/&gt;&lt;/object&gt;&lt;object type=&quot;3&quot; unique_id=&quot;19199&quot;&gt;&lt;property id=&quot;20148&quot; value=&quot;5&quot;/&gt;&lt;property id=&quot;20300&quot; value=&quot;Slide 42 - &amp;quot;Go Online for More Educational Content on PrEP in HIV!&amp;quot;&quot;/&gt;&lt;property id=&quot;20307&quot; value=&quot;707&quot;/&gt;&lt;/object&gt;&lt;/object&gt;&lt;/object&gt;&lt;/database&gt;"/>
</p:tagLst>
</file>

<file path=ppt/theme/theme1.xml><?xml version="1.0" encoding="utf-8"?>
<a:theme xmlns:a="http://schemas.openxmlformats.org/drawingml/2006/main" name="2_Custom Design">
  <a:themeElements>
    <a:clrScheme name="CCO HIV">
      <a:dk1>
        <a:srgbClr val="CDCDCF"/>
      </a:dk1>
      <a:lt1>
        <a:srgbClr val="FFFFFF"/>
      </a:lt1>
      <a:dk2>
        <a:srgbClr val="09003E"/>
      </a:dk2>
      <a:lt2>
        <a:srgbClr val="F8F45A"/>
      </a:lt2>
      <a:accent1>
        <a:srgbClr val="12AD2B"/>
      </a:accent1>
      <a:accent2>
        <a:srgbClr val="5AAACE"/>
      </a:accent2>
      <a:accent3>
        <a:srgbClr val="F6A108"/>
      </a:accent3>
      <a:accent4>
        <a:srgbClr val="4FAD26"/>
      </a:accent4>
      <a:accent5>
        <a:srgbClr val="2B85B8"/>
      </a:accent5>
      <a:accent6>
        <a:srgbClr val="8B3D9A"/>
      </a:accent6>
      <a:hlink>
        <a:srgbClr val="F6A108"/>
      </a:hlink>
      <a:folHlink>
        <a:srgbClr val="2B85B8"/>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90000"/>
          </a:lnSpc>
          <a:spcBef>
            <a:spcPct val="35000"/>
          </a:spcBef>
          <a:spcAft>
            <a:spcPct val="25000"/>
          </a:spcAft>
          <a:buClr>
            <a:schemeClr val="folHlink"/>
          </a:buClr>
          <a:buSzTx/>
          <a:buFont typeface="Arial" charset="0"/>
          <a:buChar char="•"/>
          <a:tabLst/>
          <a:defRPr kumimoji="0" lang="en-US" sz="1800" b="1" i="0" u="none" strike="noStrike" cap="none" normalizeH="0" baseline="0" smtClean="0">
            <a:ln>
              <a:noFill/>
            </a:ln>
            <a:solidFill>
              <a:schemeClr val="tx1"/>
            </a:solidFill>
            <a:effectLst/>
            <a:latin typeface="Arial" charset="0"/>
          </a:defRPr>
        </a:defPPr>
      </a:lstStyle>
    </a:spDef>
    <a:lnDef>
      <a:spPr bwMode="auto">
        <a:noFill/>
        <a:ln w="28575" cap="flat" cmpd="sng" algn="ctr">
          <a:solidFill>
            <a:schemeClr val="accent3"/>
          </a:solidFill>
          <a:prstDash val="solid"/>
          <a:round/>
          <a:headEnd type="none" w="med" len="med"/>
          <a:tailEnd type="none" w="med" len="med"/>
        </a:ln>
        <a:effectLst/>
      </a:spPr>
      <a:bodyPr/>
      <a:lstStyle/>
    </a:lnDef>
    <a:txDef>
      <a:spPr>
        <a:noFill/>
      </a:spPr>
      <a:bodyPr wrap="none" rtlCol="0">
        <a:spAutoFit/>
      </a:bodyPr>
      <a:lstStyle>
        <a:defPPr>
          <a:buNone/>
          <a:defRPr b="0" dirty="0"/>
        </a:defPPr>
      </a:lstStyle>
    </a:txDef>
  </a:objectDefaults>
  <a:extraClrSchemeLst>
    <a:extraClrScheme>
      <a:clrScheme name="Custom Design 1">
        <a:dk1>
          <a:srgbClr val="CDCDCF"/>
        </a:dk1>
        <a:lt1>
          <a:srgbClr val="FFFFFF"/>
        </a:lt1>
        <a:dk2>
          <a:srgbClr val="09003E"/>
        </a:dk2>
        <a:lt2>
          <a:srgbClr val="F2F23A"/>
        </a:lt2>
        <a:accent1>
          <a:srgbClr val="12AD2B"/>
        </a:accent1>
        <a:accent2>
          <a:srgbClr val="5AAACE"/>
        </a:accent2>
        <a:accent3>
          <a:srgbClr val="AAAAAF"/>
        </a:accent3>
        <a:accent4>
          <a:srgbClr val="DADADA"/>
        </a:accent4>
        <a:accent5>
          <a:srgbClr val="AAD3AC"/>
        </a:accent5>
        <a:accent6>
          <a:srgbClr val="519ABA"/>
        </a:accent6>
        <a:hlink>
          <a:srgbClr val="F6A108"/>
        </a:hlink>
        <a:folHlink>
          <a:srgbClr val="2B85B8"/>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68120E53AFD1B4F812A43DA96DE9108" ma:contentTypeVersion="1" ma:contentTypeDescription="Create a new document." ma:contentTypeScope="" ma:versionID="ec8c27b7a3b0a12113b13f3c6d96b30b">
  <xsd:schema xmlns:xsd="http://www.w3.org/2001/XMLSchema" xmlns:xs="http://www.w3.org/2001/XMLSchema" xmlns:p="http://schemas.microsoft.com/office/2006/metadata/properties" xmlns:ns2="851cb9e6-e33e-4a83-b453-756d6688cd91" targetNamespace="http://schemas.microsoft.com/office/2006/metadata/properties" ma:root="true" ma:fieldsID="da097d53e167151edfaec7ff233cb99b" ns2:_="">
    <xsd:import namespace="851cb9e6-e33e-4a83-b453-756d6688cd91"/>
    <xsd:element name="properties">
      <xsd:complexType>
        <xsd:sequence>
          <xsd:element name="documentManagement">
            <xsd:complexType>
              <xsd:all>
                <xsd:element ref="ns2:Document_x0020_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1cb9e6-e33e-4a83-b453-756d6688cd91" elementFormDefault="qualified">
    <xsd:import namespace="http://schemas.microsoft.com/office/2006/documentManagement/types"/>
    <xsd:import namespace="http://schemas.microsoft.com/office/infopath/2007/PartnerControls"/>
    <xsd:element name="Document_x0020_Category" ma:index="8" nillable="true" ma:displayName="Document Category" ma:internalName="Document_x0020_Category">
      <xsd:simpleType>
        <xsd:restriction base="dms:Choice">
          <xsd:enumeration value="Slides"/>
          <xsd:enumeration value="Notes"/>
          <xsd:enumeration value="Audio"/>
          <xsd:enumeration value="Downloadable"/>
          <xsd:enumeration value="Content Validator"/>
          <xsd:enumeration value="Permissions"/>
          <xsd:enumeration value="Outcomes Questions"/>
          <xsd:enumeration value="Mock Repor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3.xml><?xml version="1.0" encoding="utf-8"?>
<p:properties xmlns:p="http://schemas.microsoft.com/office/2006/metadata/properties" xmlns:xsi="http://www.w3.org/2001/XMLSchema-instance">
  <documentManagement>
    <Document_x0020_Category xmlns="851cb9e6-e33e-4a83-b453-756d6688cd91">Downloadable</Document_x0020_Category>
  </documentManagement>
</p:properties>
</file>

<file path=customXml/itemProps1.xml><?xml version="1.0" encoding="utf-8"?>
<ds:datastoreItem xmlns:ds="http://schemas.openxmlformats.org/officeDocument/2006/customXml" ds:itemID="{2C7FB280-AE5C-43C8-9502-D91B7CAB99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1cb9e6-e33e-4a83-b453-756d6688cd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2069CA8-1594-4593-A91A-9926C5E7B5C9}">
  <ds:schemaRefs>
    <ds:schemaRef ds:uri="http://schemas.microsoft.com/office/2006/metadata/longProperties"/>
  </ds:schemaRefs>
</ds:datastoreItem>
</file>

<file path=customXml/itemProps3.xml><?xml version="1.0" encoding="utf-8"?>
<ds:datastoreItem xmlns:ds="http://schemas.openxmlformats.org/officeDocument/2006/customXml" ds:itemID="{91A74827-FA82-4115-B04B-B227C44103AA}">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19275</TotalTime>
  <Words>5494</Words>
  <Application>Microsoft Office PowerPoint</Application>
  <PresentationFormat>On-screen Show (4:3)</PresentationFormat>
  <Paragraphs>689</Paragraphs>
  <Slides>42</Slides>
  <Notes>41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MS PGothic</vt:lpstr>
      <vt:lpstr>Wingdings</vt:lpstr>
      <vt:lpstr>Times New Roman</vt:lpstr>
      <vt:lpstr>Verdana</vt:lpstr>
      <vt:lpstr>Times</vt:lpstr>
      <vt:lpstr>2_Custom Design</vt:lpstr>
      <vt:lpstr>Why, When, and How to Use Pre-Exposure Prophylaxis (PrEP) for HIV Acquisition:  Guidance for Midlevel Practitioners</vt:lpstr>
      <vt:lpstr>About These Slides</vt:lpstr>
      <vt:lpstr>Faculty </vt:lpstr>
      <vt:lpstr>Faculty Disclosures </vt:lpstr>
      <vt:lpstr>Introduction to the Use of PrEP in Clinical Practice</vt:lpstr>
      <vt:lpstr>HIV/AIDS in the United States and Worldwide</vt:lpstr>
      <vt:lpstr>The Need for HIV Prevention: Continued HIV Risk in the US</vt:lpstr>
      <vt:lpstr>HIV Prevention: Toolbox for Success</vt:lpstr>
      <vt:lpstr>What Is PrEP? </vt:lpstr>
      <vt:lpstr>Antiretrovirals Used in HIV Prevention: The Foundation for PrEP</vt:lpstr>
      <vt:lpstr>Pre- vs Postexposure Prophylaxis</vt:lpstr>
      <vt:lpstr>PrEP Trials Have Shown Efficacy in MSM, Heterosexual Men and Women, and IDUs</vt:lpstr>
      <vt:lpstr>PrEP Works, but Adherence Is Critical</vt:lpstr>
      <vt:lpstr>PrEP in Clinical Practice: What Are the Barriers to PrEP Uptake?</vt:lpstr>
      <vt:lpstr>Risk Assessment and Shared Decision Making</vt:lpstr>
      <vt:lpstr>Provider–Patient Decision Making</vt:lpstr>
      <vt:lpstr>CDC PrEP Guideline: For Which Patients Is PrEP Recommended?</vt:lpstr>
      <vt:lpstr>“Ironically, it may require  greater intimacy to discuss sex than to engage in it”  The Hidden Epidemic Institute of Medicine, 1997</vt:lpstr>
      <vt:lpstr>Many Patients Want Clinicians to Ask About Sexual Issues</vt:lpstr>
      <vt:lpstr>How Do We Decide If a Patient May Be a Candidate for PrEP? </vt:lpstr>
      <vt:lpstr>Pre-PrEP Counseling, Testing, and Clinical Evaluation</vt:lpstr>
      <vt:lpstr>CDC Guideline: Clinical Eligibility for PrEP</vt:lpstr>
      <vt:lpstr>HIV Screening </vt:lpstr>
      <vt:lpstr>Acute HIV Infection</vt:lpstr>
      <vt:lpstr>Documenting  HIV Status</vt:lpstr>
      <vt:lpstr>Additional Clinical and Laboratory Evaluation</vt:lpstr>
      <vt:lpstr>Adverse Events</vt:lpstr>
      <vt:lpstr>Adherence Counseling</vt:lpstr>
      <vt:lpstr>CDC Guideline: Recommended PrEP Regimen</vt:lpstr>
      <vt:lpstr>Oral PrEP Reduces Incidence of HIV in MSM, Even With Incomplete Adherence</vt:lpstr>
      <vt:lpstr>iPrEX OLE: HIV Infection Occurred During Gaps in PrEP Use</vt:lpstr>
      <vt:lpstr>Key Components of Medication Adherence Counseling </vt:lpstr>
      <vt:lpstr>On-Treatment Follow-up</vt:lpstr>
      <vt:lpstr>CDC Guideline: Follow-up and Monitoring</vt:lpstr>
      <vt:lpstr>Responding to Patient-Reported Challenges</vt:lpstr>
      <vt:lpstr>PrEP Trials Found Decreasing Risk Behavior Over Time</vt:lpstr>
      <vt:lpstr>Pregnancy </vt:lpstr>
      <vt:lpstr>Stopping PrEP</vt:lpstr>
      <vt:lpstr>Conclusions</vt:lpstr>
      <vt:lpstr>Conclusions</vt:lpstr>
      <vt:lpstr>Resources for Healthcare Professionals</vt:lpstr>
      <vt:lpstr>Go Online for More Educational Content on PrEP in HIV!</vt:lpstr>
    </vt:vector>
  </TitlesOfParts>
  <Company>Preferred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Preparing for PrEP:  Answers for LGBT Community–Based Primary Care Practices on Emerging Strategies to Reduce Risk of HIV Acquisition</dc:title>
  <dc:creator>Preferred User</dc:creator>
  <cp:lastModifiedBy>jgaglian</cp:lastModifiedBy>
  <cp:revision>1254</cp:revision>
  <dcterms:created xsi:type="dcterms:W3CDTF">2005-05-27T15:08:01Z</dcterms:created>
  <dcterms:modified xsi:type="dcterms:W3CDTF">2014-11-05T00:24:39Z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ags">
    <vt:lpwstr/>
  </property>
  <property fmtid="{D5CDD505-2E9C-101B-9397-08002B2CF9AE}" pid="3" name="ContentTypeId">
    <vt:lpwstr>0x010100B68120E53AFD1B4F812A43DA96DE9108</vt:lpwstr>
  </property>
</Properties>
</file>